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9" r:id="rId2"/>
    <p:sldId id="262" r:id="rId3"/>
    <p:sldId id="265" r:id="rId4"/>
    <p:sldId id="294" r:id="rId5"/>
    <p:sldId id="283" r:id="rId6"/>
    <p:sldId id="284" r:id="rId7"/>
    <p:sldId id="270" r:id="rId8"/>
    <p:sldId id="296" r:id="rId9"/>
    <p:sldId id="297" r:id="rId10"/>
    <p:sldId id="295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 custT="1"/>
      <dgm:spPr/>
      <dgm:t>
        <a:bodyPr/>
        <a:lstStyle/>
        <a:p>
          <a:endParaRPr lang="ru-RU" sz="1800" dirty="0" smtClean="0"/>
        </a:p>
        <a:p>
          <a:endParaRPr lang="ru-RU" sz="1800" dirty="0" smtClean="0"/>
        </a:p>
        <a:p>
          <a:endParaRPr lang="ru-RU" sz="1800" dirty="0" smtClean="0"/>
        </a:p>
        <a:p>
          <a:r>
            <a:rPr lang="ru-RU" sz="1600" b="1" dirty="0" smtClean="0"/>
            <a:t>Федеральный уровень</a:t>
          </a:r>
          <a:endParaRPr lang="ru-RU" sz="1600" b="1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 custT="1"/>
      <dgm:spPr/>
      <dgm:t>
        <a:bodyPr/>
        <a:lstStyle/>
        <a:p>
          <a:r>
            <a:rPr lang="ru-RU" sz="1600" b="1" dirty="0" smtClean="0"/>
            <a:t>Региональный уровень</a:t>
          </a:r>
          <a:endParaRPr lang="ru-RU" sz="1600" b="1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 custT="1"/>
      <dgm:spPr/>
      <dgm:t>
        <a:bodyPr/>
        <a:lstStyle/>
        <a:p>
          <a:r>
            <a:rPr lang="ru-RU" sz="1600" b="1" dirty="0" smtClean="0"/>
            <a:t>Уровень организации</a:t>
          </a:r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 custLinFactNeighborX="2129" custLinFactNeighborY="14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BE4D2DDA-8FAA-4A44-9B63-52279E7CD324}" type="presOf" srcId="{46B87C55-FB7E-4484-A42D-FD1AD7E677B6}" destId="{1C8D388A-0A92-4824-8690-EAD1BC6F705B}" srcOrd="0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CD463FDC-7F34-4B0A-890E-64076D5E5866}" type="presOf" srcId="{46B87C55-FB7E-4484-A42D-FD1AD7E677B6}" destId="{3A3B2DFF-5FF2-48E0-AF13-49FEFA29B2C3}" srcOrd="1" destOrd="0" presId="urn:microsoft.com/office/officeart/2005/8/layout/pyramid1"/>
    <dgm:cxn modelId="{5A697283-74C8-4DC4-8310-7C3B6DF14144}" type="presOf" srcId="{3E156C22-469D-4557-899A-62FA5873AB6D}" destId="{F0D2F404-14B1-4EA8-9CAD-398629E735F4}" srcOrd="1" destOrd="0" presId="urn:microsoft.com/office/officeart/2005/8/layout/pyramid1"/>
    <dgm:cxn modelId="{1192E770-85D4-4BCB-B26B-2B70403E28EF}" type="presOf" srcId="{9BB4C739-F05B-4293-B9A8-9554AC5AEADD}" destId="{080FD20E-F521-497B-B720-93C564263A78}" srcOrd="0" destOrd="0" presId="urn:microsoft.com/office/officeart/2005/8/layout/pyramid1"/>
    <dgm:cxn modelId="{9A790D0C-F3A1-4C8F-BD3C-F758DCA00D72}" type="presOf" srcId="{1AC21790-A7D4-4B5B-8678-A491427AA4CE}" destId="{F8D17BC6-6A3E-41E9-8009-70624EF64770}" srcOrd="0" destOrd="0" presId="urn:microsoft.com/office/officeart/2005/8/layout/pyramid1"/>
    <dgm:cxn modelId="{D5F5B810-E97A-479A-85D3-1B00A63B432A}" type="presOf" srcId="{3E156C22-469D-4557-899A-62FA5873AB6D}" destId="{D808C9AB-3061-44F8-BCAE-034F87645264}" srcOrd="0" destOrd="0" presId="urn:microsoft.com/office/officeart/2005/8/layout/pyramid1"/>
    <dgm:cxn modelId="{A01D0839-6EC3-49C4-86EE-05E749C57BBE}" type="presOf" srcId="{1AC21790-A7D4-4B5B-8678-A491427AA4CE}" destId="{8B895C1D-6C25-4E35-BFDE-1888C630524B}" srcOrd="1" destOrd="0" presId="urn:microsoft.com/office/officeart/2005/8/layout/pyramid1"/>
    <dgm:cxn modelId="{7AE2586D-A1D3-4656-A1BB-BB16D6C52C8A}" type="presParOf" srcId="{080FD20E-F521-497B-B720-93C564263A78}" destId="{19C0404D-2684-4970-A069-244B340E2469}" srcOrd="0" destOrd="0" presId="urn:microsoft.com/office/officeart/2005/8/layout/pyramid1"/>
    <dgm:cxn modelId="{96CC3D4D-4E28-43FC-B541-29021E7875CE}" type="presParOf" srcId="{19C0404D-2684-4970-A069-244B340E2469}" destId="{D808C9AB-3061-44F8-BCAE-034F87645264}" srcOrd="0" destOrd="0" presId="urn:microsoft.com/office/officeart/2005/8/layout/pyramid1"/>
    <dgm:cxn modelId="{4A914FFC-E7D0-4EA8-8C78-5AFEB05824BC}" type="presParOf" srcId="{19C0404D-2684-4970-A069-244B340E2469}" destId="{F0D2F404-14B1-4EA8-9CAD-398629E735F4}" srcOrd="1" destOrd="0" presId="urn:microsoft.com/office/officeart/2005/8/layout/pyramid1"/>
    <dgm:cxn modelId="{3BEFFAF5-F8E3-40A2-B28E-DBFE3B31835A}" type="presParOf" srcId="{080FD20E-F521-497B-B720-93C564263A78}" destId="{107CAA55-5651-47E5-9A3C-0A6A3D425F40}" srcOrd="1" destOrd="0" presId="urn:microsoft.com/office/officeart/2005/8/layout/pyramid1"/>
    <dgm:cxn modelId="{6C6C2444-96EB-4D46-9EB0-323F5B4E6E03}" type="presParOf" srcId="{107CAA55-5651-47E5-9A3C-0A6A3D425F40}" destId="{1C8D388A-0A92-4824-8690-EAD1BC6F705B}" srcOrd="0" destOrd="0" presId="urn:microsoft.com/office/officeart/2005/8/layout/pyramid1"/>
    <dgm:cxn modelId="{CF3A8468-D456-4B30-B545-2E01CBCBA7F0}" type="presParOf" srcId="{107CAA55-5651-47E5-9A3C-0A6A3D425F40}" destId="{3A3B2DFF-5FF2-48E0-AF13-49FEFA29B2C3}" srcOrd="1" destOrd="0" presId="urn:microsoft.com/office/officeart/2005/8/layout/pyramid1"/>
    <dgm:cxn modelId="{22F5DD02-B6BE-4D9A-B6E6-1370D9E06EC2}" type="presParOf" srcId="{080FD20E-F521-497B-B720-93C564263A78}" destId="{840A1C9D-4030-474B-91E1-268CBA82622C}" srcOrd="2" destOrd="0" presId="urn:microsoft.com/office/officeart/2005/8/layout/pyramid1"/>
    <dgm:cxn modelId="{15EC5D5E-938E-47A2-AE5B-35A1EE942796}" type="presParOf" srcId="{840A1C9D-4030-474B-91E1-268CBA82622C}" destId="{F8D17BC6-6A3E-41E9-8009-70624EF64770}" srcOrd="0" destOrd="0" presId="urn:microsoft.com/office/officeart/2005/8/layout/pyramid1"/>
    <dgm:cxn modelId="{B7CBC9AA-1F3B-419E-80C5-09F04C6CB9CD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8C9AB-3061-44F8-BCAE-034F87645264}">
      <dsp:nvSpPr>
        <dsp:cNvPr id="0" name=""/>
        <dsp:cNvSpPr/>
      </dsp:nvSpPr>
      <dsp:spPr>
        <a:xfrm>
          <a:off x="1824202" y="0"/>
          <a:ext cx="1824202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Федеральный уровень</a:t>
          </a:r>
          <a:endParaRPr lang="ru-RU" sz="1600" b="1" kern="1200" dirty="0"/>
        </a:p>
      </dsp:txBody>
      <dsp:txXfrm>
        <a:off x="1824202" y="0"/>
        <a:ext cx="1824202" cy="1680186"/>
      </dsp:txXfrm>
    </dsp:sp>
    <dsp:sp modelId="{1C8D388A-0A92-4824-8690-EAD1BC6F705B}">
      <dsp:nvSpPr>
        <dsp:cNvPr id="0" name=""/>
        <dsp:cNvSpPr/>
      </dsp:nvSpPr>
      <dsp:spPr>
        <a:xfrm>
          <a:off x="912101" y="1680186"/>
          <a:ext cx="3648405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Региональный уровень</a:t>
          </a:r>
          <a:endParaRPr lang="ru-RU" sz="1600" b="1" kern="1200" dirty="0"/>
        </a:p>
      </dsp:txBody>
      <dsp:txXfrm>
        <a:off x="1550572" y="1680186"/>
        <a:ext cx="2371463" cy="1680186"/>
      </dsp:txXfrm>
    </dsp:sp>
    <dsp:sp modelId="{F8D17BC6-6A3E-41E9-8009-70624EF64770}">
      <dsp:nvSpPr>
        <dsp:cNvPr id="0" name=""/>
        <dsp:cNvSpPr/>
      </dsp:nvSpPr>
      <dsp:spPr>
        <a:xfrm>
          <a:off x="0" y="3360373"/>
          <a:ext cx="5472608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Уровень организации</a:t>
          </a:r>
        </a:p>
      </dsp:txBody>
      <dsp:txXfrm>
        <a:off x="957706" y="3360373"/>
        <a:ext cx="3557195" cy="1680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13.01.2022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10" Type="http://schemas.openxmlformats.org/officeDocument/2006/relationships/image" Target="../media/image12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404663"/>
            <a:ext cx="8648700" cy="573731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Паспорт проекта  </a:t>
            </a:r>
            <a:r>
              <a:rPr lang="ru-RU" sz="1800" b="1" i="1" dirty="0" smtClean="0"/>
              <a:t>«Оптимизация игрового пространства группового помещения для организации свободной игры детей»</a:t>
            </a:r>
          </a:p>
        </p:txBody>
      </p:sp>
      <p:sp>
        <p:nvSpPr>
          <p:cNvPr id="5" name="Прямоугольник 4">
            <a:extLst/>
          </p:cNvPr>
          <p:cNvSpPr/>
          <p:nvPr/>
        </p:nvSpPr>
        <p:spPr>
          <a:xfrm>
            <a:off x="233363" y="1116788"/>
            <a:ext cx="8636000" cy="138068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207311" y="2595388"/>
            <a:ext cx="8636000" cy="1491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/>
          </p:cNvPr>
          <p:cNvSpPr txBox="1"/>
          <p:nvPr/>
        </p:nvSpPr>
        <p:spPr>
          <a:xfrm>
            <a:off x="260350" y="1167775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/>
          </p:cNvPr>
          <p:cNvSpPr/>
          <p:nvPr/>
        </p:nvSpPr>
        <p:spPr>
          <a:xfrm>
            <a:off x="233363" y="4229857"/>
            <a:ext cx="8621713" cy="8267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/>
          </p:cNvPr>
          <p:cNvSpPr txBox="1"/>
          <p:nvPr/>
        </p:nvSpPr>
        <p:spPr>
          <a:xfrm>
            <a:off x="256148" y="2618380"/>
            <a:ext cx="25801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TextBox 9">
            <a:extLst/>
          </p:cNvPr>
          <p:cNvSpPr txBox="1"/>
          <p:nvPr/>
        </p:nvSpPr>
        <p:spPr>
          <a:xfrm>
            <a:off x="260350" y="4274659"/>
            <a:ext cx="1320800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246675" y="1140232"/>
            <a:ext cx="5121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Наименование органа местного  самоуправления: г. Белгород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Наименование отдела : МБДОУ д/с №75 г. Белгорода</a:t>
            </a:r>
            <a:endParaRPr lang="ru-RU" sz="1200" dirty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Границы процесса: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от  создания педагогом  условий  для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свободной игры   до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наведения порядка в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игровых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центрах 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начала  проекта: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01.08.2021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г. 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Дата окончания проекта: 14.10.2021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г.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63550" y="2881677"/>
            <a:ext cx="83153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Излишняя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организация детей и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неконструктивное поведение детей (не способность организовать игру самостоятельно).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1200" dirty="0" smtClean="0">
                <a:solidFill>
                  <a:srgbClr val="002060"/>
                </a:solidFill>
              </a:rPr>
              <a:t>Перенасыщенное </a:t>
            </a:r>
            <a:r>
              <a:rPr lang="ru-RU" sz="1200" dirty="0">
                <a:solidFill>
                  <a:srgbClr val="002060"/>
                </a:solidFill>
              </a:rPr>
              <a:t>готовыми предметами пространство для </a:t>
            </a:r>
            <a:r>
              <a:rPr lang="ru-RU" sz="1200" dirty="0" smtClean="0">
                <a:solidFill>
                  <a:srgbClr val="002060"/>
                </a:solidFill>
              </a:rPr>
              <a:t>игр</a:t>
            </a:r>
            <a:r>
              <a:rPr lang="ru-RU" sz="1200" dirty="0">
                <a:solidFill>
                  <a:srgbClr val="002060"/>
                </a:solidFill>
              </a:rPr>
              <a:t>.</a:t>
            </a:r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3. Отсутствие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компетентного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недирективного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сопровождения игры. 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4. Длительный процесс подготовки к игровой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деятельности.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5. Наличие конфликтных ситуаций за определение игрового пространства, за право играть с той или иной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игрушкой.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126" y="4292729"/>
            <a:ext cx="847248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                      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. Сокращение времени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на организацию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игрового пространства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для свободной игры и самостоятельной 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деятельности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 детей с  65 мин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до 55 мин.</a:t>
            </a:r>
          </a:p>
        </p:txBody>
      </p:sp>
      <p:sp>
        <p:nvSpPr>
          <p:cNvPr id="16" name="Прямоугольник 15">
            <a:extLst/>
          </p:cNvPr>
          <p:cNvSpPr/>
          <p:nvPr/>
        </p:nvSpPr>
        <p:spPr>
          <a:xfrm>
            <a:off x="221598" y="5236939"/>
            <a:ext cx="8621713" cy="134924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/>
          </p:cNvPr>
          <p:cNvSpPr txBox="1"/>
          <p:nvPr/>
        </p:nvSpPr>
        <p:spPr>
          <a:xfrm>
            <a:off x="256148" y="5268128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0048" y="5307206"/>
            <a:ext cx="8323263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                     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1. Сокращение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времени на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подготовку и организацию свободной игры (с 13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20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мин до 3 – 4 мин.)  и на наведение порядка после игры  (с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10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15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мин. до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4-7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мин.).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Увеличение времени непосредственно игровой деятельности ( с 20 – 30 мин. до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33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48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мин.)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2. Дети систематизируют материал, объединяют его по общим признакам, находят  способы решения конфликтных ситуаций, выполняют правила поведения в общественном месте.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6292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170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314002" y="398945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10</a:t>
            </a:fld>
            <a:endParaRPr lang="ru-RU" sz="1400"/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1268760"/>
            <a:ext cx="8640960" cy="4845465"/>
            <a:chOff x="251520" y="1268760"/>
            <a:chExt cx="8640960" cy="484546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87624" y="2348880"/>
              <a:ext cx="1584176" cy="309634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40-60 мин.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67745" y="1405244"/>
              <a:ext cx="3600400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b="1" dirty="0" smtClean="0">
                  <a:latin typeface="Arial Narrow" panose="020B0606020202030204" pitchFamily="34" charset="0"/>
                  <a:cs typeface="Times New Roman" pitchFamily="18" charset="0"/>
                </a:rPr>
                <a:t>ЭФФЕКТ</a:t>
              </a:r>
              <a:r>
                <a:rPr lang="ru-RU" altLang="ru-RU" b="1" dirty="0">
                  <a:latin typeface="Arial Narrow" panose="020B0606020202030204" pitchFamily="34" charset="0"/>
                  <a:cs typeface="Times New Roman" pitchFamily="18" charset="0"/>
                </a:rPr>
                <a:t> </a:t>
              </a:r>
              <a:endParaRPr lang="ru-RU" altLang="ru-RU" b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800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Сокращение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времени на подготовку и организацию свободной игры (с 13 – 20 мин до 3 – 4 мин.)  и на наведение порядка после игры  (с 10 – 15 мин. до 4-7 мин.).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 </a:t>
              </a:r>
              <a:endParaRPr lang="en-US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Увеличение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времени непосредственно игровой деятельности ( с 20 – 30 мин. до 33 – 48 мин.)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ru-RU" sz="1600" i="1" dirty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Дети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систематизируют материал, объединяют его по общим признакам, находят  способы решения конфликтных ситуаций, выполняют правила поведения в общественном месте.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i="1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51520" y="1268760"/>
              <a:ext cx="864096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572000" y="1268760"/>
              <a:ext cx="0" cy="4176464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187624" y="1412776"/>
              <a:ext cx="1584176" cy="129614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45-</a:t>
              </a:r>
              <a:r>
                <a:rPr lang="ru-RU" dirty="0" smtClean="0"/>
                <a:t>6</a:t>
              </a:r>
              <a:r>
                <a:rPr lang="en-US" dirty="0" smtClean="0"/>
                <a:t>8 </a:t>
              </a:r>
              <a:r>
                <a:rPr lang="ru-RU" dirty="0" smtClean="0"/>
                <a:t>мин.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1600" y="5621178"/>
              <a:ext cx="2376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>
                  <a:latin typeface="Arial Narrow" panose="020B0606020202030204" pitchFamily="34" charset="0"/>
                </a:rPr>
                <a:t>t</a:t>
              </a:r>
              <a:r>
                <a:rPr lang="ru-RU" i="1" dirty="0" smtClean="0">
                  <a:latin typeface="Arial Narrow" panose="020B0606020202030204" pitchFamily="34" charset="0"/>
                </a:rPr>
                <a:t> протекания процесса</a:t>
              </a:r>
              <a:endParaRPr lang="ru-RU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Стрелка вниз 1"/>
          <p:cNvSpPr/>
          <p:nvPr/>
        </p:nvSpPr>
        <p:spPr>
          <a:xfrm>
            <a:off x="6372201" y="2852936"/>
            <a:ext cx="504055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72201" y="4149080"/>
            <a:ext cx="504055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/>
          </p:cNvPr>
          <p:cNvSpPr/>
          <p:nvPr/>
        </p:nvSpPr>
        <p:spPr>
          <a:xfrm>
            <a:off x="337249" y="3861048"/>
            <a:ext cx="8621712" cy="25168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317499" y="1273175"/>
            <a:ext cx="8641461" cy="23272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/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/>
          </p:cNvPr>
          <p:cNvSpPr txBox="1"/>
          <p:nvPr/>
        </p:nvSpPr>
        <p:spPr>
          <a:xfrm>
            <a:off x="379181" y="3938588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150095" y="3027465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Пшеничных Л.А., заведующий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МБДОУ д/с №75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2135055" y="1342324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4045065" y="3027466"/>
            <a:ext cx="1641922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Елисеева О.Н.,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старший воспитатель МБДОУ д/с №75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3531113" y="1368640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467544" y="5887145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Харитонова Ж.Е.,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воспитатель</a:t>
            </a: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063185" y="5872348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Романчук Т.Ю.,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3681011" y="5870313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Горбатюк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М.А.,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253" y="1567656"/>
            <a:ext cx="1178599" cy="13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81" y="1980831"/>
            <a:ext cx="14954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3" y="1543689"/>
            <a:ext cx="1184600" cy="1413444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51" y="4397371"/>
            <a:ext cx="1296099" cy="143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931" y="4397371"/>
            <a:ext cx="1238833" cy="143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43" y="4397371"/>
            <a:ext cx="1236477" cy="142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3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80" y="229940"/>
            <a:ext cx="8648700" cy="588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Карта текущего состояния процесса «Оптимизация игрового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пространства группового помещения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для организации свободной игры детей»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3</a:t>
            </a:fld>
            <a:endParaRPr lang="ru-RU" sz="140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04460"/>
              </p:ext>
            </p:extLst>
          </p:nvPr>
        </p:nvGraphicFramePr>
        <p:xfrm>
          <a:off x="287283" y="950472"/>
          <a:ext cx="1144947" cy="2503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06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164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b="0" dirty="0" smtClean="0"/>
                        <a:t>Создание педагогом условий для самостоятельной деятельности в игровых центрах</a:t>
                      </a: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55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3-5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888867"/>
              </p:ext>
            </p:extLst>
          </p:nvPr>
        </p:nvGraphicFramePr>
        <p:xfrm>
          <a:off x="3879031" y="946040"/>
          <a:ext cx="1276836" cy="2450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04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Дети</a:t>
                      </a:r>
                      <a:endParaRPr lang="ru-RU" sz="14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315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/>
                        <a:t>Непосредственно игровая деятельность </a:t>
                      </a:r>
                    </a:p>
                    <a:p>
                      <a:pPr algn="ctr"/>
                      <a:endParaRPr lang="ru-RU" sz="13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6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20-30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Штриховая стрелка вправо 10"/>
          <p:cNvSpPr/>
          <p:nvPr/>
        </p:nvSpPr>
        <p:spPr>
          <a:xfrm>
            <a:off x="1397058" y="1813472"/>
            <a:ext cx="59261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193880" y="1806208"/>
            <a:ext cx="608779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Пятно 1 88">
            <a:extLst/>
          </p:cNvPr>
          <p:cNvSpPr/>
          <p:nvPr/>
        </p:nvSpPr>
        <p:spPr>
          <a:xfrm>
            <a:off x="1374474" y="1368790"/>
            <a:ext cx="410298" cy="407022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4" name="Пятно 1 88">
            <a:extLst/>
          </p:cNvPr>
          <p:cNvSpPr/>
          <p:nvPr/>
        </p:nvSpPr>
        <p:spPr>
          <a:xfrm>
            <a:off x="3196006" y="1378596"/>
            <a:ext cx="379156" cy="39363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5" name="Пятно 1 88">
            <a:extLst/>
          </p:cNvPr>
          <p:cNvSpPr/>
          <p:nvPr/>
        </p:nvSpPr>
        <p:spPr>
          <a:xfrm>
            <a:off x="3420983" y="105226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16" name="Пятно 1 88">
            <a:extLst/>
          </p:cNvPr>
          <p:cNvSpPr/>
          <p:nvPr/>
        </p:nvSpPr>
        <p:spPr>
          <a:xfrm>
            <a:off x="299743" y="361917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217018" y="3566279"/>
            <a:ext cx="3168352" cy="508455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Длительный процесс подготовки к игровой </a:t>
            </a:r>
            <a:r>
              <a:rPr lang="ru-RU" sz="1200" dirty="0" smtClean="0"/>
              <a:t>деятельности</a:t>
            </a:r>
            <a:endParaRPr lang="ru-RU" sz="1200" dirty="0"/>
          </a:p>
        </p:txBody>
      </p:sp>
      <p:sp>
        <p:nvSpPr>
          <p:cNvPr id="19" name="Пятно 1 88">
            <a:extLst/>
          </p:cNvPr>
          <p:cNvSpPr/>
          <p:nvPr/>
        </p:nvSpPr>
        <p:spPr>
          <a:xfrm>
            <a:off x="304450" y="450666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1217018" y="4159680"/>
            <a:ext cx="3168352" cy="934439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Низкий игровой уровень у детей в части создания пространства игры (место, атрибуты роли, </a:t>
            </a:r>
            <a:r>
              <a:rPr lang="ru-RU" sz="1200" dirty="0" smtClean="0"/>
              <a:t>использование </a:t>
            </a:r>
            <a:r>
              <a:rPr lang="ru-RU" sz="1200" dirty="0"/>
              <a:t>предметов-заместителей и продуктивное применение подручных материал</a:t>
            </a:r>
          </a:p>
        </p:txBody>
      </p:sp>
      <p:sp>
        <p:nvSpPr>
          <p:cNvPr id="21" name="Пятно 1 88">
            <a:extLst/>
          </p:cNvPr>
          <p:cNvSpPr/>
          <p:nvPr/>
        </p:nvSpPr>
        <p:spPr>
          <a:xfrm>
            <a:off x="304450" y="5194245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1217018" y="5185592"/>
            <a:ext cx="3168352" cy="786773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Пассивное исполнение детьми поручений педагога, дети включаются в процесс чужой </a:t>
            </a:r>
            <a:r>
              <a:rPr lang="ru-RU" sz="1200" dirty="0" smtClean="0"/>
              <a:t>игры </a:t>
            </a:r>
            <a:r>
              <a:rPr lang="ru-RU" sz="1200" dirty="0"/>
              <a:t>без собственной поставленной </a:t>
            </a:r>
            <a:r>
              <a:rPr lang="ru-RU" sz="1200" dirty="0" smtClean="0"/>
              <a:t>цели</a:t>
            </a:r>
            <a:endParaRPr lang="ru-RU" sz="1200" dirty="0"/>
          </a:p>
        </p:txBody>
      </p:sp>
      <p:sp>
        <p:nvSpPr>
          <p:cNvPr id="23" name="Пятно 1 88">
            <a:extLst/>
          </p:cNvPr>
          <p:cNvSpPr/>
          <p:nvPr/>
        </p:nvSpPr>
        <p:spPr>
          <a:xfrm>
            <a:off x="5193880" y="142634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24" name="Пятно 1 88">
            <a:extLst/>
          </p:cNvPr>
          <p:cNvSpPr/>
          <p:nvPr/>
        </p:nvSpPr>
        <p:spPr>
          <a:xfrm>
            <a:off x="5152427" y="97262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25" name="Пятно 1 88">
            <a:extLst/>
          </p:cNvPr>
          <p:cNvSpPr/>
          <p:nvPr/>
        </p:nvSpPr>
        <p:spPr>
          <a:xfrm>
            <a:off x="5420916" y="119087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6</a:t>
            </a:r>
          </a:p>
        </p:txBody>
      </p:sp>
      <p:sp>
        <p:nvSpPr>
          <p:cNvPr id="26" name="Пятно 1 88">
            <a:extLst/>
          </p:cNvPr>
          <p:cNvSpPr/>
          <p:nvPr/>
        </p:nvSpPr>
        <p:spPr>
          <a:xfrm>
            <a:off x="329335" y="601288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1229190" y="6063838"/>
            <a:ext cx="3168352" cy="569020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Наличие конфликтных ситуаций за определение игрового </a:t>
            </a:r>
            <a:r>
              <a:rPr lang="ru-RU" sz="1200" dirty="0" smtClean="0"/>
              <a:t>пространства</a:t>
            </a:r>
            <a:endParaRPr lang="ru-RU" sz="1200" dirty="0"/>
          </a:p>
        </p:txBody>
      </p:sp>
      <p:sp>
        <p:nvSpPr>
          <p:cNvPr id="28" name="Пятно 1 88">
            <a:extLst/>
          </p:cNvPr>
          <p:cNvSpPr/>
          <p:nvPr/>
        </p:nvSpPr>
        <p:spPr>
          <a:xfrm>
            <a:off x="4699104" y="365193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5620426" y="3549097"/>
            <a:ext cx="3168352" cy="560967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Отсутствие </a:t>
            </a:r>
            <a:r>
              <a:rPr lang="ru-RU" sz="1200" dirty="0" smtClean="0"/>
              <a:t>маркеров игрового пространства</a:t>
            </a:r>
            <a:endParaRPr lang="ru-RU" sz="1200" dirty="0"/>
          </a:p>
        </p:txBody>
      </p:sp>
      <p:sp>
        <p:nvSpPr>
          <p:cNvPr id="30" name="Пятно 1 88">
            <a:extLst/>
          </p:cNvPr>
          <p:cNvSpPr/>
          <p:nvPr/>
        </p:nvSpPr>
        <p:spPr>
          <a:xfrm>
            <a:off x="4694914" y="425463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6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5620426" y="4197249"/>
            <a:ext cx="3168352" cy="558380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Наличие конфликтных ситуаций за выбор игр, </a:t>
            </a:r>
            <a:r>
              <a:rPr lang="ru-RU" sz="1200" dirty="0" smtClean="0"/>
              <a:t>игрушек</a:t>
            </a:r>
            <a:endParaRPr lang="ru-RU" sz="1200" dirty="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917368"/>
              </p:ext>
            </p:extLst>
          </p:nvPr>
        </p:nvGraphicFramePr>
        <p:xfrm>
          <a:off x="5815736" y="946040"/>
          <a:ext cx="1153324" cy="2338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/>
                        <a:t>Просьба воспитателя о наведении порядка в игровых зонах</a:t>
                      </a:r>
                    </a:p>
                    <a:p>
                      <a:pPr algn="ctr"/>
                      <a:endParaRPr lang="ru-RU" sz="13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2-3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3" name="Штриховая стрелка вправо 32"/>
          <p:cNvSpPr/>
          <p:nvPr/>
        </p:nvSpPr>
        <p:spPr>
          <a:xfrm>
            <a:off x="3215823" y="1803296"/>
            <a:ext cx="598102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591711"/>
              </p:ext>
            </p:extLst>
          </p:nvPr>
        </p:nvGraphicFramePr>
        <p:xfrm>
          <a:off x="2011395" y="968069"/>
          <a:ext cx="1179256" cy="2338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Дети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b="0" dirty="0" smtClean="0"/>
                        <a:t>Выбор  детьми игр и зон для организации игровой деятельности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10-15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5" name="Скругленный прямоугольник 34"/>
          <p:cNvSpPr/>
          <p:nvPr/>
        </p:nvSpPr>
        <p:spPr>
          <a:xfrm>
            <a:off x="5584162" y="5792338"/>
            <a:ext cx="3280674" cy="655914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45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–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68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67209"/>
              </p:ext>
            </p:extLst>
          </p:nvPr>
        </p:nvGraphicFramePr>
        <p:xfrm>
          <a:off x="7592709" y="935583"/>
          <a:ext cx="1159849" cy="2418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Дети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b="0" dirty="0" smtClean="0"/>
                        <a:t>Наведение порядка в игровых центрах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10-15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8" name="Штриховая стрелка вправо 37"/>
          <p:cNvSpPr/>
          <p:nvPr/>
        </p:nvSpPr>
        <p:spPr>
          <a:xfrm>
            <a:off x="6969060" y="1803296"/>
            <a:ext cx="598102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9" name="Пятно 1 88">
            <a:extLst/>
          </p:cNvPr>
          <p:cNvSpPr/>
          <p:nvPr/>
        </p:nvSpPr>
        <p:spPr>
          <a:xfrm>
            <a:off x="7055236" y="97137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7</a:t>
            </a:r>
          </a:p>
        </p:txBody>
      </p:sp>
      <p:sp>
        <p:nvSpPr>
          <p:cNvPr id="40" name="Пятно 1 88">
            <a:extLst/>
          </p:cNvPr>
          <p:cNvSpPr/>
          <p:nvPr/>
        </p:nvSpPr>
        <p:spPr>
          <a:xfrm>
            <a:off x="4707184" y="4947745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7</a:t>
            </a: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5627344" y="4839014"/>
            <a:ext cx="3168352" cy="696522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Длительный процесс наведения порядка в центрах </a:t>
            </a:r>
            <a:r>
              <a:rPr lang="ru-RU" sz="1200" dirty="0" smtClean="0"/>
              <a:t>активности</a:t>
            </a:r>
            <a:endParaRPr lang="ru-RU" sz="1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6951" y="1916832"/>
            <a:ext cx="264835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ВХОД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795696" y="1916832"/>
            <a:ext cx="288032" cy="1537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63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1"/>
          <p:cNvSpPr txBox="1">
            <a:spLocks/>
          </p:cNvSpPr>
          <p:nvPr/>
        </p:nvSpPr>
        <p:spPr>
          <a:xfrm>
            <a:off x="304800" y="429865"/>
            <a:ext cx="8606104" cy="5508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Пирамида проблем</a:t>
            </a:r>
            <a:endParaRPr lang="ru-RU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1885347216"/>
              </p:ext>
            </p:extLst>
          </p:nvPr>
        </p:nvGraphicFramePr>
        <p:xfrm>
          <a:off x="179512" y="1268760"/>
          <a:ext cx="547260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ятно 1 88">
            <a:extLst/>
          </p:cNvPr>
          <p:cNvSpPr/>
          <p:nvPr/>
        </p:nvSpPr>
        <p:spPr>
          <a:xfrm>
            <a:off x="2224641" y="490695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12" name="Пятно 1 88">
            <a:extLst/>
          </p:cNvPr>
          <p:cNvSpPr/>
          <p:nvPr/>
        </p:nvSpPr>
        <p:spPr>
          <a:xfrm>
            <a:off x="2954810" y="490695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13" name="Пятно 1 88">
            <a:extLst/>
          </p:cNvPr>
          <p:cNvSpPr/>
          <p:nvPr/>
        </p:nvSpPr>
        <p:spPr>
          <a:xfrm>
            <a:off x="3823015" y="4942579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14" name="Пятно 1 88">
            <a:extLst/>
          </p:cNvPr>
          <p:cNvSpPr/>
          <p:nvPr/>
        </p:nvSpPr>
        <p:spPr>
          <a:xfrm>
            <a:off x="4283968" y="542364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6</a:t>
            </a:r>
          </a:p>
        </p:txBody>
      </p:sp>
      <p:sp>
        <p:nvSpPr>
          <p:cNvPr id="15" name="Пятно 1 88">
            <a:extLst/>
          </p:cNvPr>
          <p:cNvSpPr/>
          <p:nvPr/>
        </p:nvSpPr>
        <p:spPr>
          <a:xfrm>
            <a:off x="5566926" y="1612899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6" name="Пятно 1 88">
            <a:extLst/>
          </p:cNvPr>
          <p:cNvSpPr/>
          <p:nvPr/>
        </p:nvSpPr>
        <p:spPr>
          <a:xfrm>
            <a:off x="1432553" y="4942579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7" name="Пятно 1 88">
            <a:extLst/>
          </p:cNvPr>
          <p:cNvSpPr/>
          <p:nvPr/>
        </p:nvSpPr>
        <p:spPr>
          <a:xfrm>
            <a:off x="1124000" y="559762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8" name="Пятно 1 88">
            <a:extLst/>
          </p:cNvPr>
          <p:cNvSpPr/>
          <p:nvPr/>
        </p:nvSpPr>
        <p:spPr>
          <a:xfrm>
            <a:off x="5526136" y="213705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9" name="Пятно 1 88">
            <a:extLst/>
          </p:cNvPr>
          <p:cNvSpPr/>
          <p:nvPr/>
        </p:nvSpPr>
        <p:spPr>
          <a:xfrm>
            <a:off x="5585537" y="3202031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20" name="Пятно 1 88">
            <a:extLst/>
          </p:cNvPr>
          <p:cNvSpPr/>
          <p:nvPr/>
        </p:nvSpPr>
        <p:spPr>
          <a:xfrm>
            <a:off x="5610028" y="4018881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22" name="Пятно 1 88">
            <a:extLst/>
          </p:cNvPr>
          <p:cNvSpPr/>
          <p:nvPr/>
        </p:nvSpPr>
        <p:spPr>
          <a:xfrm>
            <a:off x="5598088" y="453211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24" name="Пятно 1 88">
            <a:extLst/>
          </p:cNvPr>
          <p:cNvSpPr/>
          <p:nvPr/>
        </p:nvSpPr>
        <p:spPr>
          <a:xfrm>
            <a:off x="5604400" y="5126015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87089" y="1601445"/>
            <a:ext cx="3066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Длительный процесс подготовки к игровой деятельности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46247" y="2096197"/>
            <a:ext cx="30439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Низкий игровой уровень у детей в части создания пространства игры (место, атрибуты роли, </a:t>
            </a:r>
            <a:r>
              <a:rPr lang="ru-RU" sz="1200" dirty="0" smtClean="0"/>
              <a:t>использование предметов-заместителей </a:t>
            </a:r>
            <a:r>
              <a:rPr lang="ru-RU" sz="1200" dirty="0"/>
              <a:t>и продуктивное применение подручных </a:t>
            </a:r>
            <a:r>
              <a:rPr lang="ru-RU" sz="1200" dirty="0" smtClean="0"/>
              <a:t>материал 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87089" y="3133064"/>
            <a:ext cx="3006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Пассивное исполнение детьми поручений педагога, дети включаются в процесс чужой </a:t>
            </a:r>
            <a:r>
              <a:rPr lang="ru-RU" sz="1200" dirty="0" smtClean="0"/>
              <a:t>игры </a:t>
            </a:r>
            <a:r>
              <a:rPr lang="ru-RU" sz="1200" dirty="0"/>
              <a:t>без собственной поставленной цели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37167" y="3944239"/>
            <a:ext cx="2862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Наличие конфликтных ситуаций за определение игрового пространства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59097" y="4478408"/>
            <a:ext cx="2862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Отсутствие маркеров игрового </a:t>
            </a:r>
            <a:r>
              <a:rPr lang="ru-RU" sz="1200" dirty="0" smtClean="0"/>
              <a:t>пространства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79596" y="5161802"/>
            <a:ext cx="2954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Наличие конфликтных ситуаций за выбор игр, игрушек</a:t>
            </a:r>
          </a:p>
        </p:txBody>
      </p:sp>
      <p:sp>
        <p:nvSpPr>
          <p:cNvPr id="23" name="Пятно 1 88">
            <a:extLst/>
          </p:cNvPr>
          <p:cNvSpPr/>
          <p:nvPr/>
        </p:nvSpPr>
        <p:spPr>
          <a:xfrm>
            <a:off x="5609094" y="5717985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79596" y="5643590"/>
            <a:ext cx="2954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Длительный процесс наведения порядка в центрах активности</a:t>
            </a:r>
          </a:p>
        </p:txBody>
      </p:sp>
      <p:sp>
        <p:nvSpPr>
          <p:cNvPr id="26" name="Пятно 1 88">
            <a:extLst/>
          </p:cNvPr>
          <p:cNvSpPr/>
          <p:nvPr/>
        </p:nvSpPr>
        <p:spPr>
          <a:xfrm>
            <a:off x="2954809" y="577979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925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5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52107" y="1620993"/>
            <a:ext cx="2205175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подготовки к игровой деятельности</a:t>
            </a: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28376" y="1375844"/>
            <a:ext cx="2387639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altLang="ru-RU" sz="1200" b="1" dirty="0"/>
              <a:t>- избыток уже </a:t>
            </a:r>
            <a:r>
              <a:rPr lang="ru-RU" altLang="ru-RU" sz="1200" b="1" dirty="0" smtClean="0"/>
              <a:t>сконструированных </a:t>
            </a:r>
            <a:r>
              <a:rPr lang="ru-RU" altLang="ru-RU" sz="1200" b="1" dirty="0"/>
              <a:t>сред и готовых игрушек, загруженность </a:t>
            </a:r>
          </a:p>
          <a:p>
            <a:pPr algn="ctr">
              <a:defRPr/>
            </a:pPr>
            <a:r>
              <a:rPr lang="ru-RU" altLang="ru-RU" sz="1200" b="1" dirty="0"/>
              <a:t>половины пространства </a:t>
            </a:r>
            <a:r>
              <a:rPr lang="ru-RU" altLang="ru-RU" sz="1200" b="1" dirty="0" smtClean="0"/>
              <a:t>групп</a:t>
            </a:r>
            <a:endParaRPr lang="ru-RU" altLang="ru-RU" sz="1200" b="1" dirty="0"/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708162" y="1798912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ru-RU" sz="1400" b="1" dirty="0" smtClean="0">
                <a:solidFill>
                  <a:schemeClr val="tx2"/>
                </a:solidFill>
              </a:rPr>
              <a:t>2-3 </a:t>
            </a:r>
            <a:r>
              <a:rPr lang="ru-RU" altLang="ru-RU" sz="1400" b="1" dirty="0" smtClean="0">
                <a:solidFill>
                  <a:schemeClr val="tx2"/>
                </a:solidFill>
              </a:rPr>
              <a:t>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691" y="1225111"/>
            <a:ext cx="8788870" cy="1483809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992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77222" y="1563259"/>
            <a:ext cx="2088232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Использование маркировки, визуализации, алгоритмов</a:t>
            </a:r>
            <a:endParaRPr lang="ru-RU" altLang="ru-RU" sz="1200" b="1" dirty="0"/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111352" y="2853114"/>
            <a:ext cx="2520545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Низкий игровой уровень у детей в </a:t>
            </a:r>
            <a:r>
              <a:rPr lang="ru-RU" sz="1200" b="1" dirty="0"/>
              <a:t>части </a:t>
            </a:r>
            <a:r>
              <a:rPr lang="ru-RU" sz="1200" b="1" dirty="0" smtClean="0"/>
              <a:t>создания </a:t>
            </a:r>
            <a:r>
              <a:rPr lang="ru-RU" sz="1200" b="1" dirty="0"/>
              <a:t>пространства игры (место, атрибуты роли, </a:t>
            </a:r>
          </a:p>
          <a:p>
            <a:pPr algn="ctr"/>
            <a:r>
              <a:rPr lang="ru-RU" sz="1200" b="1" dirty="0"/>
              <a:t>использование предметов-заместителей и </a:t>
            </a:r>
            <a:r>
              <a:rPr lang="ru-RU" sz="1200" b="1" dirty="0" smtClean="0"/>
              <a:t>продуктивное </a:t>
            </a:r>
            <a:r>
              <a:rPr lang="ru-RU" sz="1200" b="1" dirty="0"/>
              <a:t>применение подручных материал</a:t>
            </a:r>
          </a:p>
        </p:txBody>
      </p:sp>
      <p:sp>
        <p:nvSpPr>
          <p:cNvPr id="37" name="TextBox 41"/>
          <p:cNvSpPr txBox="1">
            <a:spLocks noChangeArrowheads="1"/>
          </p:cNvSpPr>
          <p:nvPr/>
        </p:nvSpPr>
        <p:spPr bwMode="auto">
          <a:xfrm>
            <a:off x="2720498" y="3152886"/>
            <a:ext cx="2161793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1200" b="1" dirty="0"/>
              <a:t>- </a:t>
            </a:r>
            <a:r>
              <a:rPr lang="ru-RU" sz="1200" b="1" dirty="0" smtClean="0"/>
              <a:t>отсутствие </a:t>
            </a:r>
            <a:r>
              <a:rPr lang="ru-RU" sz="1200" b="1" dirty="0"/>
              <a:t>у детей стимула к осознанному выбору свободной игры с учетом собственных предпочтений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09457" y="2858151"/>
            <a:ext cx="8779104" cy="164389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539714" y="338727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27592" y="343604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TextBox 41"/>
          <p:cNvSpPr txBox="1">
            <a:spLocks noChangeArrowheads="1"/>
          </p:cNvSpPr>
          <p:nvPr/>
        </p:nvSpPr>
        <p:spPr bwMode="auto">
          <a:xfrm>
            <a:off x="5145655" y="2966572"/>
            <a:ext cx="2088232" cy="127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Создание </a:t>
            </a:r>
            <a:r>
              <a:rPr lang="ru-RU" altLang="ru-RU" sz="1200" b="1" dirty="0"/>
              <a:t>и использование игрового пространства, а именно, «предметное замещение»,</a:t>
            </a:r>
          </a:p>
          <a:p>
            <a:pPr algn="ctr">
              <a:lnSpc>
                <a:spcPct val="80000"/>
              </a:lnSpc>
            </a:pPr>
            <a:r>
              <a:rPr lang="ru-RU" altLang="ru-RU" sz="1200" b="1" dirty="0"/>
              <a:t>маркеры роли, построение мест(а) игровых </a:t>
            </a:r>
            <a:r>
              <a:rPr lang="ru-RU" altLang="ru-RU" sz="1200" b="1" dirty="0" smtClean="0"/>
              <a:t>событий</a:t>
            </a:r>
            <a:endParaRPr lang="ru-RU" altLang="ru-RU" sz="1200" b="1" dirty="0"/>
          </a:p>
        </p:txBody>
      </p:sp>
      <p:sp>
        <p:nvSpPr>
          <p:cNvPr id="49" name="Стрелка: вправо 3"/>
          <p:cNvSpPr/>
          <p:nvPr/>
        </p:nvSpPr>
        <p:spPr>
          <a:xfrm>
            <a:off x="4970892" y="340293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109457" y="4746490"/>
            <a:ext cx="2110011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Пассивное исполнение детьми поручений педагога, дети включаются в процесс чужой </a:t>
            </a:r>
            <a:r>
              <a:rPr lang="ru-RU" sz="1200" b="1" dirty="0" smtClean="0"/>
              <a:t>игры </a:t>
            </a:r>
            <a:r>
              <a:rPr lang="ru-RU" sz="1200" b="1" dirty="0"/>
              <a:t>без собственной поставленной цели</a:t>
            </a:r>
          </a:p>
        </p:txBody>
      </p:sp>
      <p:sp>
        <p:nvSpPr>
          <p:cNvPr id="51" name="TextBox 41"/>
          <p:cNvSpPr txBox="1">
            <a:spLocks noChangeArrowheads="1"/>
          </p:cNvSpPr>
          <p:nvPr/>
        </p:nvSpPr>
        <p:spPr bwMode="auto">
          <a:xfrm>
            <a:off x="2516704" y="4912864"/>
            <a:ext cx="2304257" cy="127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71450" indent="-171450"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низкий уровень детской инициативы и творческой активности,</a:t>
            </a:r>
            <a:endParaRPr lang="ru-RU" altLang="ru-RU" sz="1200" b="1" dirty="0"/>
          </a:p>
          <a:p>
            <a:pPr marL="171450" indent="-171450" algn="ctr">
              <a:lnSpc>
                <a:spcPct val="80000"/>
              </a:lnSpc>
              <a:buFontTx/>
              <a:buChar char="-"/>
            </a:pPr>
            <a:r>
              <a:rPr lang="ru-RU" sz="1200" b="1" dirty="0"/>
              <a:t>отсутствие возможности выбора детьми </a:t>
            </a:r>
            <a:r>
              <a:rPr lang="ru-RU" sz="1200" b="1" dirty="0" smtClean="0"/>
              <a:t>игровых атрибутов, </a:t>
            </a:r>
            <a:r>
              <a:rPr lang="ru-RU" sz="1200" b="1" dirty="0"/>
              <a:t>участников совместной </a:t>
            </a:r>
            <a:r>
              <a:rPr lang="ru-RU" sz="1200" b="1" dirty="0" smtClean="0"/>
              <a:t>игровой деятельности</a:t>
            </a:r>
            <a:endParaRPr lang="ru-RU" altLang="ru-RU" sz="12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59746" y="4746490"/>
            <a:ext cx="8788871" cy="169125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291263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15743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1779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08162" y="3387274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7-10 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60" name="TextBox 41"/>
          <p:cNvSpPr txBox="1">
            <a:spLocks noChangeArrowheads="1"/>
          </p:cNvSpPr>
          <p:nvPr/>
        </p:nvSpPr>
        <p:spPr bwMode="auto">
          <a:xfrm>
            <a:off x="5177222" y="4990789"/>
            <a:ext cx="2088232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Регулярные игровые встречи </a:t>
            </a:r>
            <a:r>
              <a:rPr lang="ru-RU" sz="1200" b="1" dirty="0"/>
              <a:t>с </a:t>
            </a:r>
          </a:p>
          <a:p>
            <a:pPr algn="ctr"/>
            <a:r>
              <a:rPr lang="ru-RU" sz="1200" b="1" dirty="0" err="1"/>
              <a:t>недирективным</a:t>
            </a:r>
            <a:r>
              <a:rPr lang="ru-RU" sz="1200" b="1" dirty="0"/>
              <a:t> педагогическим </a:t>
            </a:r>
            <a:r>
              <a:rPr lang="ru-RU" sz="1200" b="1" dirty="0" smtClean="0"/>
              <a:t>сопровождением</a:t>
            </a:r>
            <a:endParaRPr lang="ru-RU" sz="1200" b="1" dirty="0"/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08162" y="5269382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0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6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288387" y="930198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886541" y="1011836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52668" y="960219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3347864" y="982282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40872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9" name="TextBox 41"/>
          <p:cNvSpPr txBox="1">
            <a:spLocks noChangeArrowheads="1"/>
          </p:cNvSpPr>
          <p:nvPr/>
        </p:nvSpPr>
        <p:spPr bwMode="auto">
          <a:xfrm>
            <a:off x="105759" y="1479731"/>
            <a:ext cx="2285182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Наличие конфликтных ситуаций за определение игрового пространства</a:t>
            </a:r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2679459" y="1339177"/>
            <a:ext cx="2849547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- не умение детей преодолевать разногласия, договариваться, корректировать ход деятельности, достигая положительного результата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26473" y="1420532"/>
            <a:ext cx="8905874" cy="835667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2" name="Стрелка: вправо 3"/>
          <p:cNvSpPr/>
          <p:nvPr/>
        </p:nvSpPr>
        <p:spPr>
          <a:xfrm>
            <a:off x="2289324" y="17439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Стрелка: вправо 3"/>
          <p:cNvSpPr/>
          <p:nvPr/>
        </p:nvSpPr>
        <p:spPr>
          <a:xfrm>
            <a:off x="7648312" y="17439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TextBox 41"/>
          <p:cNvSpPr txBox="1">
            <a:spLocks noChangeArrowheads="1"/>
          </p:cNvSpPr>
          <p:nvPr/>
        </p:nvSpPr>
        <p:spPr bwMode="auto">
          <a:xfrm>
            <a:off x="5719319" y="1319483"/>
            <a:ext cx="1949025" cy="94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100" b="1" dirty="0"/>
              <a:t>Ежедневная презентация </a:t>
            </a:r>
            <a:r>
              <a:rPr lang="ru-RU" sz="1100" b="1" dirty="0" smtClean="0"/>
              <a:t>игровых </a:t>
            </a:r>
            <a:r>
              <a:rPr lang="ru-RU" sz="1100" b="1" dirty="0"/>
              <a:t>центров, </a:t>
            </a:r>
            <a:r>
              <a:rPr lang="ru-RU" sz="1100" b="1" dirty="0" smtClean="0"/>
              <a:t>пространство </a:t>
            </a:r>
            <a:r>
              <a:rPr lang="ru-RU" sz="1100" b="1" dirty="0"/>
              <a:t>группы перестроено под игровой замысел </a:t>
            </a:r>
            <a:r>
              <a:rPr lang="ru-RU" sz="1100" b="1" dirty="0" smtClean="0"/>
              <a:t>детей  </a:t>
            </a:r>
            <a:endParaRPr lang="ru-RU" sz="1100" b="1" dirty="0"/>
          </a:p>
        </p:txBody>
      </p:sp>
      <p:sp>
        <p:nvSpPr>
          <p:cNvPr id="55" name="Стрелка: вправо 3"/>
          <p:cNvSpPr/>
          <p:nvPr/>
        </p:nvSpPr>
        <p:spPr>
          <a:xfrm>
            <a:off x="5451101" y="1729621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TextBox 41"/>
          <p:cNvSpPr txBox="1">
            <a:spLocks noChangeArrowheads="1"/>
          </p:cNvSpPr>
          <p:nvPr/>
        </p:nvSpPr>
        <p:spPr bwMode="auto">
          <a:xfrm>
            <a:off x="135069" y="2611525"/>
            <a:ext cx="2110011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Отсутствие маркеров игрового пространства</a:t>
            </a:r>
          </a:p>
        </p:txBody>
      </p:sp>
      <p:sp>
        <p:nvSpPr>
          <p:cNvPr id="57" name="TextBox 41"/>
          <p:cNvSpPr txBox="1">
            <a:spLocks noChangeArrowheads="1"/>
          </p:cNvSpPr>
          <p:nvPr/>
        </p:nvSpPr>
        <p:spPr bwMode="auto">
          <a:xfrm>
            <a:off x="2539179" y="2517285"/>
            <a:ext cx="2964630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избыток </a:t>
            </a:r>
            <a:r>
              <a:rPr lang="ru-RU" altLang="ru-RU" sz="1200" b="1" dirty="0"/>
              <a:t>уже сконструированных сред и готовых игрушек, загруженность </a:t>
            </a:r>
          </a:p>
          <a:p>
            <a:pPr algn="ctr">
              <a:lnSpc>
                <a:spcPct val="80000"/>
              </a:lnSpc>
            </a:pPr>
            <a:r>
              <a:rPr lang="ru-RU" altLang="ru-RU" sz="1200" b="1" dirty="0"/>
              <a:t>половины пространства групп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26472" y="2380187"/>
            <a:ext cx="8905875" cy="99312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0" name="Стрелка: вправо 3"/>
          <p:cNvSpPr/>
          <p:nvPr/>
        </p:nvSpPr>
        <p:spPr>
          <a:xfrm>
            <a:off x="2277091" y="2756419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696373" y="2724989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TextBox 41"/>
          <p:cNvSpPr txBox="1">
            <a:spLocks noChangeArrowheads="1"/>
          </p:cNvSpPr>
          <p:nvPr/>
        </p:nvSpPr>
        <p:spPr bwMode="auto">
          <a:xfrm>
            <a:off x="5670934" y="2383795"/>
            <a:ext cx="2025065" cy="94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100" b="1" dirty="0" smtClean="0"/>
              <a:t>Использование </a:t>
            </a:r>
            <a:r>
              <a:rPr lang="ru-RU" sz="1100" b="1" dirty="0"/>
              <a:t>маркеров среды, </a:t>
            </a:r>
            <a:r>
              <a:rPr lang="ru-RU" sz="1100" b="1" dirty="0" smtClean="0"/>
              <a:t>предусмотрена </a:t>
            </a:r>
            <a:r>
              <a:rPr lang="ru-RU" sz="1100" b="1" dirty="0"/>
              <a:t>возможность зонирования пространства  </a:t>
            </a:r>
          </a:p>
        </p:txBody>
      </p:sp>
      <p:sp>
        <p:nvSpPr>
          <p:cNvPr id="63" name="Стрелка: вправо 3"/>
          <p:cNvSpPr/>
          <p:nvPr/>
        </p:nvSpPr>
        <p:spPr>
          <a:xfrm>
            <a:off x="5412746" y="2724989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TextBox 41"/>
          <p:cNvSpPr txBox="1">
            <a:spLocks noChangeArrowheads="1"/>
          </p:cNvSpPr>
          <p:nvPr/>
        </p:nvSpPr>
        <p:spPr bwMode="auto">
          <a:xfrm>
            <a:off x="94783" y="5363793"/>
            <a:ext cx="2259344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наведения порядка в </a:t>
            </a:r>
            <a:r>
              <a:rPr lang="ru-RU" sz="1200" b="1" dirty="0" smtClean="0"/>
              <a:t>игровых центрах</a:t>
            </a:r>
            <a:endParaRPr lang="ru-RU" sz="1200" b="1" dirty="0"/>
          </a:p>
        </p:txBody>
      </p:sp>
      <p:sp>
        <p:nvSpPr>
          <p:cNvPr id="65" name="TextBox 41"/>
          <p:cNvSpPr txBox="1">
            <a:spLocks noChangeArrowheads="1"/>
          </p:cNvSpPr>
          <p:nvPr/>
        </p:nvSpPr>
        <p:spPr bwMode="auto">
          <a:xfrm>
            <a:off x="2289325" y="5103730"/>
            <a:ext cx="3049400" cy="127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71450" indent="-171450" algn="ctr">
              <a:lnSpc>
                <a:spcPct val="80000"/>
              </a:lnSpc>
              <a:buFontTx/>
              <a:buChar char="-"/>
            </a:pPr>
            <a:r>
              <a:rPr lang="ru-RU" sz="1200" b="1" dirty="0" smtClean="0"/>
              <a:t>в </a:t>
            </a:r>
            <a:r>
              <a:rPr lang="ru-RU" sz="1200" b="1" dirty="0"/>
              <a:t>пространстве группы </a:t>
            </a:r>
            <a:r>
              <a:rPr lang="ru-RU" sz="1200" b="1" dirty="0" smtClean="0"/>
              <a:t>не предусмотрены </a:t>
            </a:r>
            <a:r>
              <a:rPr lang="ru-RU" sz="1200" b="1" dirty="0"/>
              <a:t>возможность </a:t>
            </a:r>
            <a:r>
              <a:rPr lang="ru-RU" sz="1200" b="1" dirty="0" err="1"/>
              <a:t>пе-редвижения</a:t>
            </a:r>
            <a:r>
              <a:rPr lang="ru-RU" sz="1200" b="1" dirty="0"/>
              <a:t> построек для удобства уборки, контейнеры для хранения материалов, стойки для костюмов, </a:t>
            </a:r>
            <a:r>
              <a:rPr lang="ru-RU" sz="1200" b="1" dirty="0" smtClean="0"/>
              <a:t>повышающие </a:t>
            </a:r>
            <a:r>
              <a:rPr lang="ru-RU" sz="1200" b="1" dirty="0"/>
              <a:t>доступность использования материалов для игры</a:t>
            </a:r>
            <a:endParaRPr lang="ru-RU" altLang="ru-RU" sz="1200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126472" y="4955998"/>
            <a:ext cx="8905875" cy="1571842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7" name="Стрелка: вправо 3"/>
          <p:cNvSpPr/>
          <p:nvPr/>
        </p:nvSpPr>
        <p:spPr>
          <a:xfrm>
            <a:off x="2282336" y="564168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Стрелка: вправо 3"/>
          <p:cNvSpPr/>
          <p:nvPr/>
        </p:nvSpPr>
        <p:spPr>
          <a:xfrm>
            <a:off x="7684621" y="565786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TextBox 41"/>
          <p:cNvSpPr txBox="1">
            <a:spLocks noChangeArrowheads="1"/>
          </p:cNvSpPr>
          <p:nvPr/>
        </p:nvSpPr>
        <p:spPr bwMode="auto">
          <a:xfrm>
            <a:off x="5548913" y="4926528"/>
            <a:ext cx="2061750" cy="158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100" b="1" dirty="0"/>
              <a:t>Используются  </a:t>
            </a:r>
            <a:r>
              <a:rPr lang="ru-RU" altLang="ru-RU" sz="1100" b="1" dirty="0" smtClean="0"/>
              <a:t>маркировка </a:t>
            </a:r>
            <a:r>
              <a:rPr lang="ru-RU" altLang="ru-RU" sz="1100" b="1" dirty="0"/>
              <a:t>и визуальные подсказки  в </a:t>
            </a:r>
            <a:r>
              <a:rPr lang="ru-RU" altLang="ru-RU" sz="1100" b="1" dirty="0" smtClean="0"/>
              <a:t>игровых центрах, мобильные платформы, различные контейнеры.</a:t>
            </a:r>
          </a:p>
          <a:p>
            <a:pPr algn="ctr">
              <a:lnSpc>
                <a:spcPct val="80000"/>
              </a:lnSpc>
            </a:pPr>
            <a:r>
              <a:rPr lang="ru-RU" altLang="ru-RU" sz="1100" b="1" dirty="0"/>
              <a:t>У</a:t>
            </a:r>
            <a:r>
              <a:rPr lang="ru-RU" altLang="ru-RU" sz="1100" b="1" dirty="0" smtClean="0"/>
              <a:t>борку </a:t>
            </a:r>
            <a:r>
              <a:rPr lang="ru-RU" altLang="ru-RU" sz="1100" b="1" dirty="0"/>
              <a:t>делать частью игры </a:t>
            </a:r>
            <a:r>
              <a:rPr lang="ru-RU" altLang="ru-RU" sz="1100" b="1" dirty="0" smtClean="0"/>
              <a:t>– начинать </a:t>
            </a:r>
            <a:r>
              <a:rPr lang="ru-RU" altLang="ru-RU" sz="1100" b="1" dirty="0"/>
              <a:t>ее, четко придерживаясь текущего </a:t>
            </a:r>
            <a:r>
              <a:rPr lang="ru-RU" altLang="ru-RU" sz="1100" b="1" dirty="0" smtClean="0"/>
              <a:t>игрового </a:t>
            </a:r>
            <a:r>
              <a:rPr lang="ru-RU" altLang="ru-RU" sz="1100" b="1" dirty="0"/>
              <a:t>сюжета каждой мини-группы </a:t>
            </a:r>
            <a:r>
              <a:rPr lang="ru-RU" altLang="ru-RU" sz="1100" b="1" dirty="0" smtClean="0"/>
              <a:t>детей</a:t>
            </a:r>
            <a:endParaRPr lang="ru-RU" altLang="ru-RU" sz="1100" b="1" dirty="0"/>
          </a:p>
        </p:txBody>
      </p:sp>
      <p:sp>
        <p:nvSpPr>
          <p:cNvPr id="70" name="Стрелка: вправо 3"/>
          <p:cNvSpPr/>
          <p:nvPr/>
        </p:nvSpPr>
        <p:spPr>
          <a:xfrm>
            <a:off x="5416808" y="560318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7921386" y="168655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2-3 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72" name="TextBox 41"/>
          <p:cNvSpPr txBox="1">
            <a:spLocks noChangeArrowheads="1"/>
          </p:cNvSpPr>
          <p:nvPr/>
        </p:nvSpPr>
        <p:spPr bwMode="auto">
          <a:xfrm>
            <a:off x="7948196" y="5608483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9-13 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3" name="TextBox 41"/>
          <p:cNvSpPr txBox="1">
            <a:spLocks noChangeArrowheads="1"/>
          </p:cNvSpPr>
          <p:nvPr/>
        </p:nvSpPr>
        <p:spPr bwMode="auto">
          <a:xfrm>
            <a:off x="179313" y="3849415"/>
            <a:ext cx="2110011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Наличие конфликтных ситуаций за выбор игр, игрушек</a:t>
            </a: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2508959" y="3725019"/>
            <a:ext cx="290784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- не умение детей преодолевать разногласия, договариваться, корректировать ход деятельности, достигая положительного результата</a:t>
            </a:r>
            <a:endParaRPr lang="ru-RU" altLang="ru-RU" sz="12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35069" y="3474452"/>
            <a:ext cx="8905875" cy="1334314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77092" y="4040236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689519" y="4062846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TextBox 41"/>
          <p:cNvSpPr txBox="1">
            <a:spLocks noChangeArrowheads="1"/>
          </p:cNvSpPr>
          <p:nvPr/>
        </p:nvSpPr>
        <p:spPr bwMode="auto">
          <a:xfrm>
            <a:off x="5625726" y="3435455"/>
            <a:ext cx="2053129" cy="127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100" b="1" dirty="0" smtClean="0"/>
              <a:t>Создание </a:t>
            </a:r>
            <a:r>
              <a:rPr lang="ru-RU" sz="1100" b="1" dirty="0"/>
              <a:t>и использование неоформленных полифункциональных </a:t>
            </a:r>
            <a:r>
              <a:rPr lang="ru-RU" sz="1100" b="1" dirty="0" smtClean="0"/>
              <a:t>материалов, маркеров </a:t>
            </a:r>
            <a:r>
              <a:rPr lang="ru-RU" sz="1100" b="1" dirty="0"/>
              <a:t>роли, построение мест(а) игровых </a:t>
            </a:r>
            <a:r>
              <a:rPr lang="ru-RU" sz="1100" b="1" dirty="0" smtClean="0"/>
              <a:t>событий</a:t>
            </a:r>
            <a:endParaRPr lang="ru-RU" sz="1100" b="1" dirty="0"/>
          </a:p>
        </p:txBody>
      </p:sp>
      <p:sp>
        <p:nvSpPr>
          <p:cNvPr id="42" name="Стрелка: вправо 3"/>
          <p:cNvSpPr/>
          <p:nvPr/>
        </p:nvSpPr>
        <p:spPr>
          <a:xfrm>
            <a:off x="5416782" y="4053339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887773" y="2776066"/>
            <a:ext cx="1032557" cy="130099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</a:pPr>
            <a:endParaRPr lang="ru-RU" alt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7-10 мин.</a:t>
            </a:r>
          </a:p>
          <a:p>
            <a:pPr algn="ctr" eaLnBrk="1" hangingPunct="1">
              <a:lnSpc>
                <a:spcPct val="80000"/>
              </a:lnSpc>
            </a:pPr>
            <a:endParaRPr lang="ru-RU" alt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</a:pPr>
            <a:endParaRPr lang="ru-RU" alt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2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440" y="6453335"/>
            <a:ext cx="459160" cy="261789"/>
          </a:xfrm>
        </p:spPr>
        <p:txBody>
          <a:bodyPr/>
          <a:lstStyle/>
          <a:p>
            <a:pPr algn="ctr">
              <a:defRPr/>
            </a:pPr>
            <a:fld id="{DBEB33D3-76AA-4949-96C8-A2DCFE619E36}" type="slidenum">
              <a:rPr lang="ru-RU" sz="1400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7</a:t>
            </a:fld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7" y="248016"/>
            <a:ext cx="8559989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1800" b="1" dirty="0" smtClean="0"/>
              <a:t>Карта целевого состояния</a:t>
            </a:r>
          </a:p>
          <a:p>
            <a:pPr algn="ctr">
              <a:defRPr/>
            </a:pPr>
            <a:r>
              <a:rPr lang="ru-RU" sz="1800" b="1" dirty="0" smtClean="0"/>
              <a:t>Процесса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«Оптимизация игрового пространства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группового помещения для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организации свободной игры детей»</a:t>
            </a:r>
            <a:endParaRPr lang="ru-RU" sz="18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197245"/>
              </p:ext>
            </p:extLst>
          </p:nvPr>
        </p:nvGraphicFramePr>
        <p:xfrm>
          <a:off x="1853173" y="2352527"/>
          <a:ext cx="1440160" cy="2741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24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Дети</a:t>
                      </a:r>
                      <a:endParaRPr lang="ru-RU" sz="12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2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Выбор  детьми игр и зон для организации игровой деятельности</a:t>
                      </a: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55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7030A0"/>
                          </a:solidFill>
                        </a:rPr>
                        <a:t>3-5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978604"/>
              </p:ext>
            </p:extLst>
          </p:nvPr>
        </p:nvGraphicFramePr>
        <p:xfrm>
          <a:off x="3688255" y="2369134"/>
          <a:ext cx="1295400" cy="2696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Дети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95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Свободная игра</a:t>
                      </a:r>
                      <a:endParaRPr lang="ru-RU" sz="1200" b="1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33-48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698896"/>
              </p:ext>
            </p:extLst>
          </p:nvPr>
        </p:nvGraphicFramePr>
        <p:xfrm>
          <a:off x="7466261" y="2369134"/>
          <a:ext cx="1417256" cy="2722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722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Дети</a:t>
                      </a:r>
                      <a:endParaRPr lang="ru-RU" sz="1200" dirty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079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Наведение порядка в игровых центрах,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 придерживаясь текущего игрового сюжета</a:t>
                      </a:r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23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7030A0"/>
                          </a:solidFill>
                        </a:rPr>
                        <a:t>2-3 мин.</a:t>
                      </a:r>
                    </a:p>
                  </a:txBody>
                  <a:tcPr marL="91404" marR="91404" marT="45282" marB="4528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91404" marR="91404" marT="45282" marB="4528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Штриховая стрелка вправо 10"/>
          <p:cNvSpPr/>
          <p:nvPr/>
        </p:nvSpPr>
        <p:spPr>
          <a:xfrm>
            <a:off x="3303819" y="3222931"/>
            <a:ext cx="373950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7057978" y="3215055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903930"/>
              </p:ext>
            </p:extLst>
          </p:nvPr>
        </p:nvGraphicFramePr>
        <p:xfrm>
          <a:off x="5389879" y="2369945"/>
          <a:ext cx="1666611" cy="2696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8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Воспитатель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14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Педагог, не прерывая игры, предлагает начать уборку, четко придерживаясь текущего игрового сюжета каждой мини-группы детей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1-2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836323"/>
              </p:ext>
            </p:extLst>
          </p:nvPr>
        </p:nvGraphicFramePr>
        <p:xfrm>
          <a:off x="179511" y="2352527"/>
          <a:ext cx="1278740" cy="2482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Воспитатель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Создание педагогом условий для самостоятельной деятельности в игровых центрах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1-2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Штриховая стрелка вправо 15"/>
          <p:cNvSpPr/>
          <p:nvPr/>
        </p:nvSpPr>
        <p:spPr>
          <a:xfrm>
            <a:off x="5004627" y="3222931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1485347" y="3200348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75456" y="6002194"/>
            <a:ext cx="2709502" cy="661207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40 –  60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3596" y="5091385"/>
            <a:ext cx="360040" cy="136815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ВХОД</a:t>
            </a:r>
            <a:endParaRPr lang="ru-RU" b="1" dirty="0"/>
          </a:p>
        </p:txBody>
      </p:sp>
      <p:sp>
        <p:nvSpPr>
          <p:cNvPr id="23" name="Стрелка вправо 22"/>
          <p:cNvSpPr/>
          <p:nvPr/>
        </p:nvSpPr>
        <p:spPr>
          <a:xfrm rot="16200000">
            <a:off x="169153" y="484640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251458" y="5298072"/>
            <a:ext cx="443894" cy="140824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8328942" y="504566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ятно 1 88">
            <a:extLst/>
          </p:cNvPr>
          <p:cNvSpPr/>
          <p:nvPr/>
        </p:nvSpPr>
        <p:spPr>
          <a:xfrm>
            <a:off x="4493564" y="2036107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9330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170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323528" y="233895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8</a:t>
            </a:fld>
            <a:endParaRPr lang="ru-RU" sz="1400"/>
          </a:p>
        </p:txBody>
      </p:sp>
      <p:sp>
        <p:nvSpPr>
          <p:cNvPr id="18" name="Прямоугольник 17"/>
          <p:cNvSpPr/>
          <p:nvPr/>
        </p:nvSpPr>
        <p:spPr>
          <a:xfrm>
            <a:off x="567284" y="3400263"/>
            <a:ext cx="68974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Внедрение в практику образовательной работы старших групп </a:t>
            </a:r>
            <a:r>
              <a:rPr lang="ru-RU" sz="1600" b="1" dirty="0" smtClean="0">
                <a:solidFill>
                  <a:schemeClr val="bg1"/>
                </a:solidFill>
              </a:rPr>
              <a:t>МБДОУ    </a:t>
            </a:r>
            <a:r>
              <a:rPr lang="ru-RU" sz="1600" b="1" dirty="0">
                <a:solidFill>
                  <a:schemeClr val="bg1"/>
                </a:solidFill>
              </a:rPr>
              <a:t>д/с № 75 «бережливой» технологии  «План – дело - анализ».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91297" y="5395326"/>
            <a:ext cx="68956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Активизация творческой активности детей старшего дошкольного возраста к планированию собственной деятельности в условиях дошкольной группы МБДОУ д/с № 75.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0354" y="818012"/>
            <a:ext cx="8424936" cy="17281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9353" y="2813725"/>
            <a:ext cx="8424936" cy="17281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6705" y="4946728"/>
            <a:ext cx="8424936" cy="17281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91297" y="81396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0" name="TextBox 41"/>
          <p:cNvSpPr txBox="1">
            <a:spLocks noChangeArrowheads="1"/>
          </p:cNvSpPr>
          <p:nvPr/>
        </p:nvSpPr>
        <p:spPr bwMode="auto">
          <a:xfrm>
            <a:off x="372426" y="1392028"/>
            <a:ext cx="2205175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подготовки к игровой деятельности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3553010" y="827064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3887" y="1093492"/>
            <a:ext cx="1944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Сделаны визуальные подсказки, промаркированы центры игровой активности, отмечены зоны игровой деятельности</a:t>
            </a:r>
          </a:p>
        </p:txBody>
      </p:sp>
      <p:sp>
        <p:nvSpPr>
          <p:cNvPr id="24" name="TextBox 41"/>
          <p:cNvSpPr txBox="1">
            <a:spLocks noChangeArrowheads="1"/>
          </p:cNvSpPr>
          <p:nvPr/>
        </p:nvSpPr>
        <p:spPr bwMode="auto">
          <a:xfrm>
            <a:off x="567283" y="3222446"/>
            <a:ext cx="2064614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Низкий игровой уровень у детей в </a:t>
            </a:r>
            <a:r>
              <a:rPr lang="ru-RU" sz="1200" b="1" dirty="0"/>
              <a:t>части </a:t>
            </a:r>
            <a:r>
              <a:rPr lang="ru-RU" sz="1200" b="1" dirty="0" smtClean="0"/>
              <a:t>создания </a:t>
            </a:r>
            <a:r>
              <a:rPr lang="ru-RU" sz="1200" b="1" dirty="0"/>
              <a:t>пространства </a:t>
            </a:r>
            <a:r>
              <a:rPr lang="ru-RU" sz="1200" b="1" dirty="0" smtClean="0"/>
              <a:t>игры</a:t>
            </a:r>
            <a:endParaRPr lang="ru-RU" sz="1200" b="1" dirty="0"/>
          </a:p>
        </p:txBody>
      </p:sp>
      <p:sp>
        <p:nvSpPr>
          <p:cNvPr id="25" name="TextBox 41"/>
          <p:cNvSpPr txBox="1">
            <a:spLocks noChangeArrowheads="1"/>
          </p:cNvSpPr>
          <p:nvPr/>
        </p:nvSpPr>
        <p:spPr bwMode="auto">
          <a:xfrm>
            <a:off x="2755722" y="3156434"/>
            <a:ext cx="2520545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Дети самостоятельно создают пространство игры</a:t>
            </a:r>
            <a:r>
              <a:rPr lang="ru-RU" sz="1200" b="1" dirty="0"/>
              <a:t>, </a:t>
            </a:r>
            <a:r>
              <a:rPr lang="ru-RU" sz="1200" b="1" dirty="0" smtClean="0"/>
              <a:t>строят место(а</a:t>
            </a:r>
            <a:r>
              <a:rPr lang="ru-RU" sz="1200" b="1" dirty="0"/>
              <a:t>) игровых событий </a:t>
            </a:r>
            <a:r>
              <a:rPr lang="ru-RU" sz="1200" b="1" dirty="0" smtClean="0"/>
              <a:t>, используются маркеры игрового пространства</a:t>
            </a:r>
            <a:endParaRPr lang="ru-RU" sz="1200" b="1" dirty="0"/>
          </a:p>
        </p:txBody>
      </p:sp>
      <p:sp>
        <p:nvSpPr>
          <p:cNvPr id="29" name="TextBox 41"/>
          <p:cNvSpPr txBox="1">
            <a:spLocks noChangeArrowheads="1"/>
          </p:cNvSpPr>
          <p:nvPr/>
        </p:nvSpPr>
        <p:spPr bwMode="auto">
          <a:xfrm>
            <a:off x="510958" y="5258427"/>
            <a:ext cx="2098253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Наличие конфликтных ситуаций за определение игрового пространства</a:t>
            </a:r>
          </a:p>
        </p:txBody>
      </p:sp>
      <p:sp>
        <p:nvSpPr>
          <p:cNvPr id="30" name="TextBox 41"/>
          <p:cNvSpPr txBox="1">
            <a:spLocks noChangeArrowheads="1"/>
          </p:cNvSpPr>
          <p:nvPr/>
        </p:nvSpPr>
        <p:spPr bwMode="auto">
          <a:xfrm>
            <a:off x="503432" y="6115258"/>
            <a:ext cx="2110011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Отсутствие маркеров игрового пространства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3170678" y="5277939"/>
            <a:ext cx="19490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200" b="1" dirty="0"/>
              <a:t>Ежедневная презентация </a:t>
            </a:r>
            <a:r>
              <a:rPr lang="ru-RU" sz="1200" b="1" dirty="0" smtClean="0"/>
              <a:t>игровых </a:t>
            </a:r>
            <a:r>
              <a:rPr lang="ru-RU" sz="1200" b="1" dirty="0"/>
              <a:t>центров, </a:t>
            </a:r>
            <a:r>
              <a:rPr lang="ru-RU" sz="1200" b="1" dirty="0" smtClean="0"/>
              <a:t>пространство </a:t>
            </a:r>
            <a:r>
              <a:rPr lang="ru-RU" sz="1200" b="1" dirty="0"/>
              <a:t>группы перестроено под игровой замысел </a:t>
            </a:r>
            <a:r>
              <a:rPr lang="ru-RU" sz="1200" b="1" dirty="0" smtClean="0"/>
              <a:t>детей  </a:t>
            </a:r>
            <a:endParaRPr lang="ru-RU" sz="1200" b="1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74143" y="292561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43696" y="5034466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3496088" y="2934253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3496088" y="5041473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pic>
        <p:nvPicPr>
          <p:cNvPr id="32" name="Рисунок 31" descr="C:\Users\7541F7~1\AppData\Local\Temp\Rar$DIa4852.22171\IMG-c2df2dbed4cd12ed9917ccf112cbb682-V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0" t="11001" b="12750"/>
          <a:stretch/>
        </p:blipFill>
        <p:spPr bwMode="auto">
          <a:xfrm>
            <a:off x="6200880" y="854088"/>
            <a:ext cx="1882398" cy="1646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Рисунок 33" descr="C:\Users\7541F7~1\AppData\Local\Temp\Rar$DIa4852.45632\IMG-1f57bd05c5af3137fd45fb6b14717cba-V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00" b="22000"/>
          <a:stretch/>
        </p:blipFill>
        <p:spPr bwMode="auto">
          <a:xfrm>
            <a:off x="5119703" y="5012366"/>
            <a:ext cx="1932979" cy="15847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Рисунок 34" descr="C:\Users\7541F7~1\AppData\Local\Temp\Rar$DIa9440.38796\IMG-c4e47f59bb7e27f670b743333a257f60-V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82" y="4999103"/>
            <a:ext cx="1693484" cy="1650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6447" y="3072365"/>
            <a:ext cx="1838971" cy="1151588"/>
          </a:xfrm>
          <a:prstGeom prst="rect">
            <a:avLst/>
          </a:prstGeom>
        </p:spPr>
      </p:pic>
      <p:pic>
        <p:nvPicPr>
          <p:cNvPr id="36" name="Рисунок 35" descr="E:\ЕЛИСЕЕВА\Проекты\бережливый дс\Постпроект\IMG_20211012_095653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266" y="2578418"/>
            <a:ext cx="1620181" cy="1930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745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C:\Users\7541F7~1\AppData\Local\Temp\Rar$DIa4852.33960\IMG-8a5ebe56154545e0922ee82fe6a4cd80-V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" t="14500" b="13250"/>
          <a:stretch/>
        </p:blipFill>
        <p:spPr bwMode="auto">
          <a:xfrm>
            <a:off x="4843268" y="2934338"/>
            <a:ext cx="2014855" cy="1504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323528" y="233895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9</a:t>
            </a:fld>
            <a:endParaRPr lang="ru-RU" sz="1400"/>
          </a:p>
        </p:txBody>
      </p:sp>
      <p:sp>
        <p:nvSpPr>
          <p:cNvPr id="5" name="Прямоугольник 4"/>
          <p:cNvSpPr/>
          <p:nvPr/>
        </p:nvSpPr>
        <p:spPr>
          <a:xfrm>
            <a:off x="380354" y="818012"/>
            <a:ext cx="8424936" cy="17281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9353" y="2813725"/>
            <a:ext cx="8424936" cy="17281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6705" y="4797152"/>
            <a:ext cx="8424936" cy="187776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91297" y="81396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3553010" y="827064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494326" y="1461733"/>
            <a:ext cx="2110011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Наличие конфликтных ситуаций за выбор игр, игрушек</a:t>
            </a:r>
          </a:p>
        </p:txBody>
      </p:sp>
      <p:sp>
        <p:nvSpPr>
          <p:cNvPr id="26" name="TextBox 41"/>
          <p:cNvSpPr txBox="1">
            <a:spLocks noChangeArrowheads="1"/>
          </p:cNvSpPr>
          <p:nvPr/>
        </p:nvSpPr>
        <p:spPr bwMode="auto">
          <a:xfrm>
            <a:off x="510408" y="3314325"/>
            <a:ext cx="1901351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наведения порядка в </a:t>
            </a:r>
            <a:r>
              <a:rPr lang="ru-RU" sz="1200" b="1" dirty="0" smtClean="0"/>
              <a:t>игровых центрах</a:t>
            </a:r>
            <a:endParaRPr lang="ru-RU" sz="1200" b="1" dirty="0"/>
          </a:p>
        </p:txBody>
      </p:sp>
      <p:sp>
        <p:nvSpPr>
          <p:cNvPr id="27" name="TextBox 41"/>
          <p:cNvSpPr txBox="1">
            <a:spLocks noChangeArrowheads="1"/>
          </p:cNvSpPr>
          <p:nvPr/>
        </p:nvSpPr>
        <p:spPr bwMode="auto">
          <a:xfrm>
            <a:off x="2720202" y="1100096"/>
            <a:ext cx="2787902" cy="13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Дети используют неоформленные полифункциональные материалы, маркеры и  </a:t>
            </a:r>
            <a:r>
              <a:rPr lang="ru-RU" sz="1200" b="1" dirty="0"/>
              <a:t>атрибуты роли, </a:t>
            </a:r>
            <a:r>
              <a:rPr lang="ru-RU" sz="1200" b="1" dirty="0" smtClean="0"/>
              <a:t>предметы-заместители </a:t>
            </a:r>
            <a:r>
              <a:rPr lang="ru-RU" sz="1200" b="1" dirty="0"/>
              <a:t>и применяют подручный </a:t>
            </a:r>
            <a:r>
              <a:rPr lang="ru-RU" sz="1200" b="1" dirty="0" smtClean="0"/>
              <a:t>материал</a:t>
            </a:r>
            <a:endParaRPr lang="ru-RU" sz="1200" b="1" dirty="0"/>
          </a:p>
          <a:p>
            <a:pPr algn="ctr">
              <a:defRPr/>
            </a:pPr>
            <a:endParaRPr lang="ru-RU" sz="1100" b="1" dirty="0"/>
          </a:p>
        </p:txBody>
      </p:sp>
      <p:sp>
        <p:nvSpPr>
          <p:cNvPr id="28" name="TextBox 41"/>
          <p:cNvSpPr txBox="1">
            <a:spLocks noChangeArrowheads="1"/>
          </p:cNvSpPr>
          <p:nvPr/>
        </p:nvSpPr>
        <p:spPr bwMode="auto">
          <a:xfrm>
            <a:off x="2678204" y="3160908"/>
            <a:ext cx="2061750" cy="127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Сделаны маркировка </a:t>
            </a:r>
            <a:r>
              <a:rPr lang="ru-RU" altLang="ru-RU" sz="1200" b="1" dirty="0"/>
              <a:t>и визуальные подсказки  в </a:t>
            </a:r>
            <a:r>
              <a:rPr lang="ru-RU" altLang="ru-RU" sz="1200" b="1" dirty="0" smtClean="0"/>
              <a:t>игровых центрах, мобильные платформы, различные контейнеры.</a:t>
            </a:r>
          </a:p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Уборка игрушек стала </a:t>
            </a:r>
            <a:r>
              <a:rPr lang="ru-RU" altLang="ru-RU" sz="1200" b="1" dirty="0"/>
              <a:t>частью игры 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803264" y="293309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33" name="TextBox 19"/>
          <p:cNvSpPr txBox="1">
            <a:spLocks noChangeArrowheads="1"/>
          </p:cNvSpPr>
          <p:nvPr/>
        </p:nvSpPr>
        <p:spPr bwMode="auto">
          <a:xfrm>
            <a:off x="3111046" y="2882959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90471" y="5817269"/>
            <a:ext cx="2709502" cy="661207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40 –  60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28839" y="5817270"/>
            <a:ext cx="2709502" cy="661207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45 –  68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55749" y="4946728"/>
            <a:ext cx="2709502" cy="661207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Время свободной игры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20 – 30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390471" y="4946727"/>
            <a:ext cx="2709502" cy="661207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Время свободной игры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33 – 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4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8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pic>
        <p:nvPicPr>
          <p:cNvPr id="21" name="Рисунок 20" descr="C:\Users\7541F7~1\AppData\Local\Temp\Rar$DIa4852.29112\IMG-a9dc6f8dee4093f1b0d150d556fd1591-V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00"/>
          <a:stretch/>
        </p:blipFill>
        <p:spPr bwMode="auto">
          <a:xfrm>
            <a:off x="6488774" y="2898355"/>
            <a:ext cx="2228769" cy="1548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C:\Users\МБДОУ №75\Downloads\20211012_092922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19"/>
          <a:stretch/>
        </p:blipFill>
        <p:spPr bwMode="auto">
          <a:xfrm>
            <a:off x="5796174" y="858058"/>
            <a:ext cx="2867660" cy="1609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01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1226</Words>
  <Application>Microsoft Office PowerPoint</Application>
  <PresentationFormat>Экран (4:3)</PresentationFormat>
  <Paragraphs>231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Franklin Gothic Book</vt:lpstr>
      <vt:lpstr>Times New Roman</vt:lpstr>
      <vt:lpstr>Тема Office</vt:lpstr>
      <vt:lpstr>think-cell Slide</vt:lpstr>
      <vt:lpstr>Паспорт проекта  «Оптимизация игрового пространства группового помещения для организации свободной игры детей»</vt:lpstr>
      <vt:lpstr>Команда проекта </vt:lpstr>
      <vt:lpstr>Карта текущего состояния процесса «Оптимизация игрового пространства группового помещения для организации свободной игры детей»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Достигнутые результаты (было и стало) </vt:lpstr>
      <vt:lpstr>Достигнутые результаты (было и стало) </vt:lpstr>
      <vt:lpstr>Достигнутые 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МБДОУ №75</cp:lastModifiedBy>
  <cp:revision>140</cp:revision>
  <cp:lastPrinted>2019-04-25T09:14:46Z</cp:lastPrinted>
  <dcterms:created xsi:type="dcterms:W3CDTF">2018-08-20T14:01:12Z</dcterms:created>
  <dcterms:modified xsi:type="dcterms:W3CDTF">2022-01-13T13:01:20Z</dcterms:modified>
</cp:coreProperties>
</file>