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64" r:id="rId3"/>
    <p:sldId id="263" r:id="rId4"/>
    <p:sldId id="262" r:id="rId5"/>
    <p:sldId id="261" r:id="rId6"/>
    <p:sldId id="265" r:id="rId7"/>
    <p:sldId id="266" r:id="rId8"/>
  </p:sldIdLst>
  <p:sldSz cx="10287000" cy="10287000"/>
  <p:notesSz cx="6858000" cy="9144000"/>
  <p:embeddedFontLst>
    <p:embeddedFont>
      <p:font typeface="Montserrat Medium" charset="-52"/>
      <p:regular r:id="rId10"/>
      <p:bold r:id="rId11"/>
      <p:italic r:id="rId12"/>
      <p:boldItalic r:id="rId13"/>
    </p:embeddedFont>
    <p:embeddedFont>
      <p:font typeface="Montserrat Black" charset="-52"/>
      <p:bold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-2016" y="-114"/>
      </p:cViewPr>
      <p:guideLst>
        <p:guide orient="horz" pos="324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85428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4647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353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1923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684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9734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936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marL="914400" lvl="1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marL="1371600" lvl="2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marL="1828800" lvl="3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marL="2286000" lvl="4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marL="2743200" lvl="5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marL="3200400" lvl="6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marL="3657600" lvl="7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marL="4114800" lvl="8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CC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6444312" y="-1726948"/>
            <a:ext cx="6420600" cy="6420300"/>
            <a:chOff x="14193987" y="-1207648"/>
            <a:chExt cx="6420600" cy="6420300"/>
          </a:xfrm>
        </p:grpSpPr>
        <p:sp>
          <p:nvSpPr>
            <p:cNvPr id="55" name="Google Shape;55;p13"/>
            <p:cNvSpPr/>
            <p:nvPr/>
          </p:nvSpPr>
          <p:spPr>
            <a:xfrm rot="-8100153">
              <a:off x="15022999" y="-156154"/>
              <a:ext cx="4762576" cy="4317311"/>
            </a:xfrm>
            <a:prstGeom prst="blockArc">
              <a:avLst>
                <a:gd name="adj1" fmla="val 10800000"/>
                <a:gd name="adj2" fmla="val 20989998"/>
                <a:gd name="adj3" fmla="val 25259"/>
              </a:avLst>
            </a:prstGeom>
            <a:solidFill>
              <a:srgbClr val="FFCD35"/>
            </a:solidFill>
            <a:ln w="76200" cap="flat" cmpd="sng">
              <a:solidFill>
                <a:srgbClr val="FFCD3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6" name="Google Shape;56;p13"/>
            <p:cNvGrpSpPr/>
            <p:nvPr/>
          </p:nvGrpSpPr>
          <p:grpSpPr>
            <a:xfrm rot="2373402">
              <a:off x="15557438" y="2753915"/>
              <a:ext cx="1714560" cy="886977"/>
              <a:chOff x="9116576" y="3127400"/>
              <a:chExt cx="1398262" cy="723350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9116576" y="3127400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13"/>
              <p:cNvSpPr/>
              <p:nvPr/>
            </p:nvSpPr>
            <p:spPr>
              <a:xfrm>
                <a:off x="10295238" y="3214987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13"/>
              <p:cNvSpPr/>
              <p:nvPr/>
            </p:nvSpPr>
            <p:spPr>
              <a:xfrm>
                <a:off x="9699975" y="3191650"/>
                <a:ext cx="193925" cy="279475"/>
              </a:xfrm>
              <a:custGeom>
                <a:avLst/>
                <a:gdLst/>
                <a:ahLst/>
                <a:cxnLst/>
                <a:rect l="l" t="t" r="r" b="b"/>
                <a:pathLst>
                  <a:path w="7757" h="11179" extrusionOk="0">
                    <a:moveTo>
                      <a:pt x="7567" y="0"/>
                    </a:moveTo>
                    <a:cubicBezTo>
                      <a:pt x="3595" y="660"/>
                      <a:pt x="-736" y="5594"/>
                      <a:pt x="137" y="9525"/>
                    </a:cubicBezTo>
                    <a:cubicBezTo>
                      <a:pt x="689" y="12008"/>
                      <a:pt x="6620" y="11419"/>
                      <a:pt x="7757" y="9144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" name="Google Shape;60;p13"/>
              <p:cNvSpPr/>
              <p:nvPr/>
            </p:nvSpPr>
            <p:spPr>
              <a:xfrm>
                <a:off x="9436700" y="3544075"/>
                <a:ext cx="704850" cy="306675"/>
              </a:xfrm>
              <a:custGeom>
                <a:avLst/>
                <a:gdLst/>
                <a:ahLst/>
                <a:cxnLst/>
                <a:rect l="l" t="t" r="r" b="b"/>
                <a:pathLst>
                  <a:path w="28194" h="12267" extrusionOk="0">
                    <a:moveTo>
                      <a:pt x="0" y="0"/>
                    </a:moveTo>
                    <a:cubicBezTo>
                      <a:pt x="2800" y="5600"/>
                      <a:pt x="8058" y="11567"/>
                      <a:pt x="14288" y="12192"/>
                    </a:cubicBezTo>
                    <a:cubicBezTo>
                      <a:pt x="20258" y="12791"/>
                      <a:pt x="27020" y="6646"/>
                      <a:pt x="28194" y="762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61" name="Google Shape;61;p13"/>
          <p:cNvGrpSpPr/>
          <p:nvPr/>
        </p:nvGrpSpPr>
        <p:grpSpPr>
          <a:xfrm>
            <a:off x="72932" y="2854307"/>
            <a:ext cx="4170701" cy="4113196"/>
            <a:chOff x="9854650" y="3998598"/>
            <a:chExt cx="1473277" cy="1452964"/>
          </a:xfrm>
        </p:grpSpPr>
        <p:sp>
          <p:nvSpPr>
            <p:cNvPr id="62" name="Google Shape;62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" name="Google Shape;63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4" name="Google Shape;64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" name="Google Shape;65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6" name="Google Shape;66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" name="Google Shape;67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8" name="Google Shape;68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9" name="Google Shape;69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73" name="Google Shape;73;p13"/>
          <p:cNvGrpSpPr/>
          <p:nvPr/>
        </p:nvGrpSpPr>
        <p:grpSpPr>
          <a:xfrm>
            <a:off x="8448177" y="7496005"/>
            <a:ext cx="1311069" cy="1292993"/>
            <a:chOff x="9854650" y="3998598"/>
            <a:chExt cx="1473277" cy="1452964"/>
          </a:xfrm>
        </p:grpSpPr>
        <p:sp>
          <p:nvSpPr>
            <p:cNvPr id="74" name="Google Shape;74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5" name="Google Shape;75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6" name="Google Shape;76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7" name="Google Shape;77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8" name="Google Shape;78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9" name="Google Shape;79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0" name="Google Shape;80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1" name="Google Shape;81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84" name="Google Shape;84;p13"/>
          <p:cNvSpPr txBox="1"/>
          <p:nvPr/>
        </p:nvSpPr>
        <p:spPr>
          <a:xfrm>
            <a:off x="467400" y="453300"/>
            <a:ext cx="3011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 smtClean="0">
                <a:solidFill>
                  <a:srgbClr val="FFCD35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МБДОУ </a:t>
            </a:r>
            <a:r>
              <a:rPr lang="ru" sz="1800" dirty="0">
                <a:solidFill>
                  <a:srgbClr val="FFCD35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детский сад</a:t>
            </a:r>
            <a:endParaRPr sz="1800" dirty="0">
              <a:solidFill>
                <a:srgbClr val="FFCD35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519623" y="697570"/>
            <a:ext cx="21732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600" dirty="0" smtClean="0">
                <a:solidFill>
                  <a:srgbClr val="FFCD35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№</a:t>
            </a:r>
            <a:r>
              <a:rPr lang="ru" sz="5000" dirty="0" smtClean="0">
                <a:solidFill>
                  <a:srgbClr val="FFCD35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75</a:t>
            </a:r>
            <a:endParaRPr sz="5000" dirty="0">
              <a:solidFill>
                <a:srgbClr val="FFCD35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454050" y="1376700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CD35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Белгород</a:t>
            </a:r>
            <a:endParaRPr>
              <a:solidFill>
                <a:srgbClr val="FFCD35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025" y="4334850"/>
            <a:ext cx="6566509" cy="55299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115" y="915000"/>
            <a:ext cx="728597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   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детей общаться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CC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6444312" y="-1726948"/>
            <a:ext cx="6420600" cy="6420300"/>
            <a:chOff x="14193987" y="-1207648"/>
            <a:chExt cx="6420600" cy="6420300"/>
          </a:xfrm>
        </p:grpSpPr>
        <p:sp>
          <p:nvSpPr>
            <p:cNvPr id="55" name="Google Shape;55;p13"/>
            <p:cNvSpPr/>
            <p:nvPr/>
          </p:nvSpPr>
          <p:spPr>
            <a:xfrm rot="-8100153">
              <a:off x="15022999" y="-156154"/>
              <a:ext cx="4762576" cy="4317311"/>
            </a:xfrm>
            <a:prstGeom prst="blockArc">
              <a:avLst>
                <a:gd name="adj1" fmla="val 10800000"/>
                <a:gd name="adj2" fmla="val 20989998"/>
                <a:gd name="adj3" fmla="val 25259"/>
              </a:avLst>
            </a:prstGeom>
            <a:solidFill>
              <a:srgbClr val="FFCD35"/>
            </a:solidFill>
            <a:ln w="76200" cap="flat" cmpd="sng">
              <a:solidFill>
                <a:srgbClr val="FFCD3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56" name="Google Shape;56;p13"/>
            <p:cNvGrpSpPr/>
            <p:nvPr/>
          </p:nvGrpSpPr>
          <p:grpSpPr>
            <a:xfrm rot="2373402">
              <a:off x="15557438" y="2753915"/>
              <a:ext cx="1714560" cy="886977"/>
              <a:chOff x="9116576" y="3127400"/>
              <a:chExt cx="1398262" cy="723350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9116576" y="3127400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13"/>
              <p:cNvSpPr/>
              <p:nvPr/>
            </p:nvSpPr>
            <p:spPr>
              <a:xfrm>
                <a:off x="10295238" y="3214987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13"/>
              <p:cNvSpPr/>
              <p:nvPr/>
            </p:nvSpPr>
            <p:spPr>
              <a:xfrm>
                <a:off x="9699975" y="3191650"/>
                <a:ext cx="193925" cy="279475"/>
              </a:xfrm>
              <a:custGeom>
                <a:avLst/>
                <a:gdLst/>
                <a:ahLst/>
                <a:cxnLst/>
                <a:rect l="l" t="t" r="r" b="b"/>
                <a:pathLst>
                  <a:path w="7757" h="11179" extrusionOk="0">
                    <a:moveTo>
                      <a:pt x="7567" y="0"/>
                    </a:moveTo>
                    <a:cubicBezTo>
                      <a:pt x="3595" y="660"/>
                      <a:pt x="-736" y="5594"/>
                      <a:pt x="137" y="9525"/>
                    </a:cubicBezTo>
                    <a:cubicBezTo>
                      <a:pt x="689" y="12008"/>
                      <a:pt x="6620" y="11419"/>
                      <a:pt x="7757" y="9144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" name="Google Shape;60;p13"/>
              <p:cNvSpPr/>
              <p:nvPr/>
            </p:nvSpPr>
            <p:spPr>
              <a:xfrm>
                <a:off x="9436700" y="3544075"/>
                <a:ext cx="704850" cy="306675"/>
              </a:xfrm>
              <a:custGeom>
                <a:avLst/>
                <a:gdLst/>
                <a:ahLst/>
                <a:cxnLst/>
                <a:rect l="l" t="t" r="r" b="b"/>
                <a:pathLst>
                  <a:path w="28194" h="12267" extrusionOk="0">
                    <a:moveTo>
                      <a:pt x="0" y="0"/>
                    </a:moveTo>
                    <a:cubicBezTo>
                      <a:pt x="2800" y="5600"/>
                      <a:pt x="8058" y="11567"/>
                      <a:pt x="14288" y="12192"/>
                    </a:cubicBezTo>
                    <a:cubicBezTo>
                      <a:pt x="20258" y="12791"/>
                      <a:pt x="27020" y="6646"/>
                      <a:pt x="28194" y="762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70" name="Google Shape;70;p13"/>
          <p:cNvSpPr/>
          <p:nvPr/>
        </p:nvSpPr>
        <p:spPr>
          <a:xfrm>
            <a:off x="372162" y="1483245"/>
            <a:ext cx="9696450" cy="7757285"/>
          </a:xfrm>
          <a:prstGeom prst="wedgeRectCallout">
            <a:avLst>
              <a:gd name="adj1" fmla="val -18397"/>
              <a:gd name="adj2" fmla="val 5194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получать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свои достижения, но это не означает, что мы должны хвалить 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этого,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должны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конкретными в наших похвалах и указывать на конкретные усилия или успехи ребенка.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полноценного общения необходимо с самого раннего детства развивать у детей чувство юмора.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Ведь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чувством юмора часто соседствуют лидерские качества и находчивость, доброта и тактичность, популярность в коллективе и покладистость.</a:t>
            </a:r>
          </a:p>
        </p:txBody>
      </p:sp>
      <p:sp>
        <p:nvSpPr>
          <p:cNvPr id="71" name="Google Shape;71;p13"/>
          <p:cNvSpPr txBox="1"/>
          <p:nvPr/>
        </p:nvSpPr>
        <p:spPr>
          <a:xfrm>
            <a:off x="2533950" y="8410280"/>
            <a:ext cx="5219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3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Имя Фамилия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pSp>
        <p:nvGrpSpPr>
          <p:cNvPr id="73" name="Google Shape;73;p13"/>
          <p:cNvGrpSpPr/>
          <p:nvPr/>
        </p:nvGrpSpPr>
        <p:grpSpPr>
          <a:xfrm>
            <a:off x="8448177" y="7496005"/>
            <a:ext cx="1311069" cy="1292993"/>
            <a:chOff x="9854650" y="3998598"/>
            <a:chExt cx="1473277" cy="1452964"/>
          </a:xfrm>
        </p:grpSpPr>
        <p:sp>
          <p:nvSpPr>
            <p:cNvPr id="74" name="Google Shape;74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5" name="Google Shape;75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6" name="Google Shape;76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7" name="Google Shape;77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8" name="Google Shape;78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9" name="Google Shape;79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0" name="Google Shape;80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1" name="Google Shape;81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84" name="Google Shape;84;p13"/>
          <p:cNvSpPr txBox="1"/>
          <p:nvPr/>
        </p:nvSpPr>
        <p:spPr>
          <a:xfrm>
            <a:off x="467400" y="453300"/>
            <a:ext cx="3011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МБДОУ </a:t>
            </a:r>
            <a:r>
              <a:rPr kumimoji="0" lang="ru" sz="1800" b="0" i="0" u="none" strike="noStrike" kern="0" cap="none" spc="0" normalizeH="0" baseline="0" noProof="0" dirty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детский сад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519623" y="697570"/>
            <a:ext cx="21732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46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№</a:t>
            </a:r>
            <a:r>
              <a:rPr kumimoji="0" lang="ru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75</a:t>
            </a:r>
            <a:endParaRPr kumimoji="0" sz="50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454050" y="1376700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400" b="0" i="0" u="none" strike="noStrike" kern="0" cap="none" spc="0" normalizeH="0" baseline="0" noProof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rPr>
              <a:t>Белгород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47760" y="2780397"/>
            <a:ext cx="59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9623" y="2399789"/>
            <a:ext cx="9122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Хвалите ребёнка за хороший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поступок и развивайте у него чувство юмора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114" y="7629269"/>
            <a:ext cx="2622802" cy="245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54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CC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6444312" y="-1726948"/>
            <a:ext cx="6420600" cy="6420300"/>
            <a:chOff x="14193987" y="-1207648"/>
            <a:chExt cx="6420600" cy="6420300"/>
          </a:xfrm>
        </p:grpSpPr>
        <p:sp>
          <p:nvSpPr>
            <p:cNvPr id="55" name="Google Shape;55;p13"/>
            <p:cNvSpPr/>
            <p:nvPr/>
          </p:nvSpPr>
          <p:spPr>
            <a:xfrm rot="-8100153">
              <a:off x="15022999" y="-156154"/>
              <a:ext cx="4762576" cy="4317311"/>
            </a:xfrm>
            <a:prstGeom prst="blockArc">
              <a:avLst>
                <a:gd name="adj1" fmla="val 10800000"/>
                <a:gd name="adj2" fmla="val 20989998"/>
                <a:gd name="adj3" fmla="val 25259"/>
              </a:avLst>
            </a:prstGeom>
            <a:solidFill>
              <a:srgbClr val="FFCD35"/>
            </a:solidFill>
            <a:ln w="76200" cap="flat" cmpd="sng">
              <a:solidFill>
                <a:srgbClr val="FFCD3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56" name="Google Shape;56;p13"/>
            <p:cNvGrpSpPr/>
            <p:nvPr/>
          </p:nvGrpSpPr>
          <p:grpSpPr>
            <a:xfrm rot="2373402">
              <a:off x="15557438" y="2753915"/>
              <a:ext cx="1714560" cy="886977"/>
              <a:chOff x="9116576" y="3127400"/>
              <a:chExt cx="1398262" cy="723350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9116576" y="3127400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13"/>
              <p:cNvSpPr/>
              <p:nvPr/>
            </p:nvSpPr>
            <p:spPr>
              <a:xfrm>
                <a:off x="10295238" y="3214987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13"/>
              <p:cNvSpPr/>
              <p:nvPr/>
            </p:nvSpPr>
            <p:spPr>
              <a:xfrm>
                <a:off x="9699975" y="3191650"/>
                <a:ext cx="193925" cy="279475"/>
              </a:xfrm>
              <a:custGeom>
                <a:avLst/>
                <a:gdLst/>
                <a:ahLst/>
                <a:cxnLst/>
                <a:rect l="l" t="t" r="r" b="b"/>
                <a:pathLst>
                  <a:path w="7757" h="11179" extrusionOk="0">
                    <a:moveTo>
                      <a:pt x="7567" y="0"/>
                    </a:moveTo>
                    <a:cubicBezTo>
                      <a:pt x="3595" y="660"/>
                      <a:pt x="-736" y="5594"/>
                      <a:pt x="137" y="9525"/>
                    </a:cubicBezTo>
                    <a:cubicBezTo>
                      <a:pt x="689" y="12008"/>
                      <a:pt x="6620" y="11419"/>
                      <a:pt x="7757" y="9144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" name="Google Shape;60;p13"/>
              <p:cNvSpPr/>
              <p:nvPr/>
            </p:nvSpPr>
            <p:spPr>
              <a:xfrm>
                <a:off x="9436700" y="3544075"/>
                <a:ext cx="704850" cy="306675"/>
              </a:xfrm>
              <a:custGeom>
                <a:avLst/>
                <a:gdLst/>
                <a:ahLst/>
                <a:cxnLst/>
                <a:rect l="l" t="t" r="r" b="b"/>
                <a:pathLst>
                  <a:path w="28194" h="12267" extrusionOk="0">
                    <a:moveTo>
                      <a:pt x="0" y="0"/>
                    </a:moveTo>
                    <a:cubicBezTo>
                      <a:pt x="2800" y="5600"/>
                      <a:pt x="8058" y="11567"/>
                      <a:pt x="14288" y="12192"/>
                    </a:cubicBezTo>
                    <a:cubicBezTo>
                      <a:pt x="20258" y="12791"/>
                      <a:pt x="27020" y="6646"/>
                      <a:pt x="28194" y="762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70" name="Google Shape;70;p13"/>
          <p:cNvSpPr/>
          <p:nvPr/>
        </p:nvSpPr>
        <p:spPr>
          <a:xfrm>
            <a:off x="819150" y="1812495"/>
            <a:ext cx="8482331" cy="7389848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defRPr/>
            </a:pP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2533950" y="8410280"/>
            <a:ext cx="5219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3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Имя Фамилия</a:t>
            </a:r>
            <a:endParaRPr kumimoji="0" sz="3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pSp>
        <p:nvGrpSpPr>
          <p:cNvPr id="73" name="Google Shape;73;p13"/>
          <p:cNvGrpSpPr/>
          <p:nvPr/>
        </p:nvGrpSpPr>
        <p:grpSpPr>
          <a:xfrm>
            <a:off x="8448177" y="7496005"/>
            <a:ext cx="1311069" cy="1292993"/>
            <a:chOff x="9854650" y="3998598"/>
            <a:chExt cx="1473277" cy="1452964"/>
          </a:xfrm>
        </p:grpSpPr>
        <p:sp>
          <p:nvSpPr>
            <p:cNvPr id="74" name="Google Shape;74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5" name="Google Shape;75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6" name="Google Shape;76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7" name="Google Shape;77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8" name="Google Shape;78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9" name="Google Shape;79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0" name="Google Shape;80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1" name="Google Shape;81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84" name="Google Shape;84;p13"/>
          <p:cNvSpPr txBox="1"/>
          <p:nvPr/>
        </p:nvSpPr>
        <p:spPr>
          <a:xfrm>
            <a:off x="467400" y="453300"/>
            <a:ext cx="3011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МБДОУ </a:t>
            </a:r>
            <a:r>
              <a:rPr kumimoji="0" lang="ru" sz="1800" b="0" i="0" u="none" strike="noStrike" kern="0" cap="none" spc="0" normalizeH="0" baseline="0" noProof="0" dirty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детский сад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519623" y="697570"/>
            <a:ext cx="21732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46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№</a:t>
            </a:r>
            <a:r>
              <a:rPr kumimoji="0" lang="ru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75</a:t>
            </a:r>
            <a:endParaRPr kumimoji="0" sz="50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454050" y="1376700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400" b="0" i="0" u="none" strike="noStrike" kern="0" cap="none" spc="0" normalizeH="0" baseline="0" noProof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rPr>
              <a:t>Белгород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628649" y="2454943"/>
            <a:ext cx="10629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ребёнку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 хорошим другом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50" y="6002905"/>
            <a:ext cx="5205731" cy="3821076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0828" y="4030865"/>
            <a:ext cx="7730398" cy="245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63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CC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6444312" y="-1726948"/>
            <a:ext cx="6420600" cy="6420300"/>
            <a:chOff x="14193987" y="-1207648"/>
            <a:chExt cx="6420600" cy="6420300"/>
          </a:xfrm>
        </p:grpSpPr>
        <p:sp>
          <p:nvSpPr>
            <p:cNvPr id="55" name="Google Shape;55;p13"/>
            <p:cNvSpPr/>
            <p:nvPr/>
          </p:nvSpPr>
          <p:spPr>
            <a:xfrm rot="-8100153">
              <a:off x="15022999" y="-156154"/>
              <a:ext cx="4762576" cy="4317311"/>
            </a:xfrm>
            <a:prstGeom prst="blockArc">
              <a:avLst>
                <a:gd name="adj1" fmla="val 10800000"/>
                <a:gd name="adj2" fmla="val 20989998"/>
                <a:gd name="adj3" fmla="val 25259"/>
              </a:avLst>
            </a:prstGeom>
            <a:solidFill>
              <a:srgbClr val="FFCD35"/>
            </a:solidFill>
            <a:ln w="76200" cap="flat" cmpd="sng">
              <a:solidFill>
                <a:srgbClr val="FFCD3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56" name="Google Shape;56;p13"/>
            <p:cNvGrpSpPr/>
            <p:nvPr/>
          </p:nvGrpSpPr>
          <p:grpSpPr>
            <a:xfrm rot="2373402">
              <a:off x="15557438" y="2753915"/>
              <a:ext cx="1714560" cy="886977"/>
              <a:chOff x="9116576" y="3127400"/>
              <a:chExt cx="1398262" cy="723350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9116576" y="3127400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13"/>
              <p:cNvSpPr/>
              <p:nvPr/>
            </p:nvSpPr>
            <p:spPr>
              <a:xfrm>
                <a:off x="10295238" y="3214987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13"/>
              <p:cNvSpPr/>
              <p:nvPr/>
            </p:nvSpPr>
            <p:spPr>
              <a:xfrm>
                <a:off x="9699975" y="3191650"/>
                <a:ext cx="193925" cy="279475"/>
              </a:xfrm>
              <a:custGeom>
                <a:avLst/>
                <a:gdLst/>
                <a:ahLst/>
                <a:cxnLst/>
                <a:rect l="l" t="t" r="r" b="b"/>
                <a:pathLst>
                  <a:path w="7757" h="11179" extrusionOk="0">
                    <a:moveTo>
                      <a:pt x="7567" y="0"/>
                    </a:moveTo>
                    <a:cubicBezTo>
                      <a:pt x="3595" y="660"/>
                      <a:pt x="-736" y="5594"/>
                      <a:pt x="137" y="9525"/>
                    </a:cubicBezTo>
                    <a:cubicBezTo>
                      <a:pt x="689" y="12008"/>
                      <a:pt x="6620" y="11419"/>
                      <a:pt x="7757" y="9144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" name="Google Shape;60;p13"/>
              <p:cNvSpPr/>
              <p:nvPr/>
            </p:nvSpPr>
            <p:spPr>
              <a:xfrm>
                <a:off x="9436700" y="3544075"/>
                <a:ext cx="704850" cy="306675"/>
              </a:xfrm>
              <a:custGeom>
                <a:avLst/>
                <a:gdLst/>
                <a:ahLst/>
                <a:cxnLst/>
                <a:rect l="l" t="t" r="r" b="b"/>
                <a:pathLst>
                  <a:path w="28194" h="12267" extrusionOk="0">
                    <a:moveTo>
                      <a:pt x="0" y="0"/>
                    </a:moveTo>
                    <a:cubicBezTo>
                      <a:pt x="2800" y="5600"/>
                      <a:pt x="8058" y="11567"/>
                      <a:pt x="14288" y="12192"/>
                    </a:cubicBezTo>
                    <a:cubicBezTo>
                      <a:pt x="20258" y="12791"/>
                      <a:pt x="27020" y="6646"/>
                      <a:pt x="28194" y="762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61" name="Google Shape;61;p13"/>
          <p:cNvGrpSpPr/>
          <p:nvPr/>
        </p:nvGrpSpPr>
        <p:grpSpPr>
          <a:xfrm>
            <a:off x="2678299" y="4153558"/>
            <a:ext cx="4170701" cy="4113196"/>
            <a:chOff x="9854650" y="3998598"/>
            <a:chExt cx="1473277" cy="1452964"/>
          </a:xfrm>
        </p:grpSpPr>
        <p:sp>
          <p:nvSpPr>
            <p:cNvPr id="62" name="Google Shape;62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" name="Google Shape;63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4" name="Google Shape;64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" name="Google Shape;65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6" name="Google Shape;66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" name="Google Shape;67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8" name="Google Shape;68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9" name="Google Shape;69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70" name="Google Shape;70;p13"/>
          <p:cNvSpPr/>
          <p:nvPr/>
        </p:nvSpPr>
        <p:spPr>
          <a:xfrm>
            <a:off x="799331" y="1751878"/>
            <a:ext cx="8740705" cy="7389848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just">
              <a:defRPr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растут учась на опыте родителей, перенимая</a:t>
            </a:r>
          </a:p>
          <a:p>
            <a:pPr lvl="0" algn="just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вещи из вашего поведения, манеры общения и в целом из всей жизни. В данном случае родители служа для детей образцом для подражания.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2692823" y="8602254"/>
            <a:ext cx="5219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3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Имя Фамилия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4" name="Google Shape;84;p13"/>
          <p:cNvSpPr txBox="1"/>
          <p:nvPr/>
        </p:nvSpPr>
        <p:spPr>
          <a:xfrm>
            <a:off x="467400" y="453300"/>
            <a:ext cx="3011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МБДОУ </a:t>
            </a:r>
            <a:r>
              <a:rPr kumimoji="0" lang="ru" sz="1800" b="0" i="0" u="none" strike="noStrike" kern="0" cap="none" spc="0" normalizeH="0" baseline="0" noProof="0" dirty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детский сад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519623" y="697570"/>
            <a:ext cx="21732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46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№</a:t>
            </a:r>
            <a:r>
              <a:rPr kumimoji="0" lang="ru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75</a:t>
            </a:r>
            <a:endParaRPr kumimoji="0" sz="50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454050" y="1376700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400" b="0" i="0" u="none" strike="noStrike" kern="0" cap="none" spc="0" normalizeH="0" baseline="0" noProof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rPr>
              <a:t>Белгород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2501" y="2722195"/>
            <a:ext cx="8208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образцом для подражания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2005" y="3331639"/>
            <a:ext cx="5276257" cy="307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8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CC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6444312" y="-1726948"/>
            <a:ext cx="6420600" cy="6420300"/>
            <a:chOff x="14193987" y="-1207648"/>
            <a:chExt cx="6420600" cy="6420300"/>
          </a:xfrm>
        </p:grpSpPr>
        <p:sp>
          <p:nvSpPr>
            <p:cNvPr id="55" name="Google Shape;55;p13"/>
            <p:cNvSpPr/>
            <p:nvPr/>
          </p:nvSpPr>
          <p:spPr>
            <a:xfrm rot="-8100153">
              <a:off x="15022999" y="-156154"/>
              <a:ext cx="4762576" cy="4317311"/>
            </a:xfrm>
            <a:prstGeom prst="blockArc">
              <a:avLst>
                <a:gd name="adj1" fmla="val 10800000"/>
                <a:gd name="adj2" fmla="val 20989998"/>
                <a:gd name="adj3" fmla="val 25259"/>
              </a:avLst>
            </a:prstGeom>
            <a:solidFill>
              <a:srgbClr val="FFCD35"/>
            </a:solidFill>
            <a:ln w="76200" cap="flat" cmpd="sng">
              <a:solidFill>
                <a:srgbClr val="FFCD3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56" name="Google Shape;56;p13"/>
            <p:cNvGrpSpPr/>
            <p:nvPr/>
          </p:nvGrpSpPr>
          <p:grpSpPr>
            <a:xfrm rot="2373402">
              <a:off x="15557438" y="2753915"/>
              <a:ext cx="1714560" cy="886977"/>
              <a:chOff x="9116576" y="3127400"/>
              <a:chExt cx="1398262" cy="723350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9116576" y="3127400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13"/>
              <p:cNvSpPr/>
              <p:nvPr/>
            </p:nvSpPr>
            <p:spPr>
              <a:xfrm>
                <a:off x="10295238" y="3214987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13"/>
              <p:cNvSpPr/>
              <p:nvPr/>
            </p:nvSpPr>
            <p:spPr>
              <a:xfrm>
                <a:off x="9699975" y="3191650"/>
                <a:ext cx="193925" cy="279475"/>
              </a:xfrm>
              <a:custGeom>
                <a:avLst/>
                <a:gdLst/>
                <a:ahLst/>
                <a:cxnLst/>
                <a:rect l="l" t="t" r="r" b="b"/>
                <a:pathLst>
                  <a:path w="7757" h="11179" extrusionOk="0">
                    <a:moveTo>
                      <a:pt x="7567" y="0"/>
                    </a:moveTo>
                    <a:cubicBezTo>
                      <a:pt x="3595" y="660"/>
                      <a:pt x="-736" y="5594"/>
                      <a:pt x="137" y="9525"/>
                    </a:cubicBezTo>
                    <a:cubicBezTo>
                      <a:pt x="689" y="12008"/>
                      <a:pt x="6620" y="11419"/>
                      <a:pt x="7757" y="9144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" name="Google Shape;60;p13"/>
              <p:cNvSpPr/>
              <p:nvPr/>
            </p:nvSpPr>
            <p:spPr>
              <a:xfrm>
                <a:off x="9436700" y="3544075"/>
                <a:ext cx="704850" cy="306675"/>
              </a:xfrm>
              <a:custGeom>
                <a:avLst/>
                <a:gdLst/>
                <a:ahLst/>
                <a:cxnLst/>
                <a:rect l="l" t="t" r="r" b="b"/>
                <a:pathLst>
                  <a:path w="28194" h="12267" extrusionOk="0">
                    <a:moveTo>
                      <a:pt x="0" y="0"/>
                    </a:moveTo>
                    <a:cubicBezTo>
                      <a:pt x="2800" y="5600"/>
                      <a:pt x="8058" y="11567"/>
                      <a:pt x="14288" y="12192"/>
                    </a:cubicBezTo>
                    <a:cubicBezTo>
                      <a:pt x="20258" y="12791"/>
                      <a:pt x="27020" y="6646"/>
                      <a:pt x="28194" y="762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61" name="Google Shape;61;p13"/>
          <p:cNvGrpSpPr/>
          <p:nvPr/>
        </p:nvGrpSpPr>
        <p:grpSpPr>
          <a:xfrm>
            <a:off x="97255" y="2722195"/>
            <a:ext cx="4170701" cy="4113196"/>
            <a:chOff x="9854650" y="3998598"/>
            <a:chExt cx="1473277" cy="1452964"/>
          </a:xfrm>
        </p:grpSpPr>
        <p:sp>
          <p:nvSpPr>
            <p:cNvPr id="62" name="Google Shape;62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" name="Google Shape;63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4" name="Google Shape;64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" name="Google Shape;65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6" name="Google Shape;66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" name="Google Shape;67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8" name="Google Shape;68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9" name="Google Shape;69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70" name="Google Shape;70;p13"/>
          <p:cNvSpPr/>
          <p:nvPr/>
        </p:nvSpPr>
        <p:spPr>
          <a:xfrm>
            <a:off x="519623" y="2061637"/>
            <a:ext cx="9176827" cy="6977078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Ребёнок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чувствует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в безопасности 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терпит постоянные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замечания, рискует больше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сверстников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низкую самооценку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неполноценности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	</a:t>
            </a:r>
          </a:p>
          <a:p>
            <a:pPr lvl="0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Ваша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как ничто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другое будет способствовать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достоинства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ребёнка.</a:t>
            </a:r>
          </a:p>
          <a:p>
            <a:pPr lvl="0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уважать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ребёнка.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2533950" y="8410280"/>
            <a:ext cx="5219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3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Имя Фамилия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pSp>
        <p:nvGrpSpPr>
          <p:cNvPr id="73" name="Google Shape;73;p13"/>
          <p:cNvGrpSpPr/>
          <p:nvPr/>
        </p:nvGrpSpPr>
        <p:grpSpPr>
          <a:xfrm>
            <a:off x="7225978" y="7356774"/>
            <a:ext cx="1311069" cy="1292993"/>
            <a:chOff x="9854650" y="3998598"/>
            <a:chExt cx="1473277" cy="1452964"/>
          </a:xfrm>
        </p:grpSpPr>
        <p:sp>
          <p:nvSpPr>
            <p:cNvPr id="74" name="Google Shape;74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5" name="Google Shape;75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6" name="Google Shape;76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7" name="Google Shape;77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8" name="Google Shape;78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9" name="Google Shape;79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0" name="Google Shape;80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1" name="Google Shape;81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84" name="Google Shape;84;p13"/>
          <p:cNvSpPr txBox="1"/>
          <p:nvPr/>
        </p:nvSpPr>
        <p:spPr>
          <a:xfrm>
            <a:off x="467400" y="453300"/>
            <a:ext cx="3011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МБДОУ </a:t>
            </a:r>
            <a:r>
              <a:rPr kumimoji="0" lang="ru" sz="1800" b="0" i="0" u="none" strike="noStrike" kern="0" cap="none" spc="0" normalizeH="0" baseline="0" noProof="0" dirty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детский сад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519623" y="697570"/>
            <a:ext cx="21732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46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№</a:t>
            </a:r>
            <a:r>
              <a:rPr kumimoji="0" lang="ru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75</a:t>
            </a:r>
            <a:endParaRPr kumimoji="0" sz="50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454050" y="1376700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400" b="0" i="0" u="none" strike="noStrike" kern="0" cap="none" spc="0" normalizeH="0" baseline="0" noProof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rPr>
              <a:t>Белгород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699" y="2628512"/>
            <a:ext cx="98107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создать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тёплую обстановку дома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409" y="7252357"/>
            <a:ext cx="4812048" cy="293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20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CC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6444312" y="-1726948"/>
            <a:ext cx="6420600" cy="6420300"/>
            <a:chOff x="14193987" y="-1207648"/>
            <a:chExt cx="6420600" cy="6420300"/>
          </a:xfrm>
        </p:grpSpPr>
        <p:sp>
          <p:nvSpPr>
            <p:cNvPr id="55" name="Google Shape;55;p13"/>
            <p:cNvSpPr/>
            <p:nvPr/>
          </p:nvSpPr>
          <p:spPr>
            <a:xfrm rot="-8100153">
              <a:off x="15022999" y="-156154"/>
              <a:ext cx="4762576" cy="4317311"/>
            </a:xfrm>
            <a:prstGeom prst="blockArc">
              <a:avLst>
                <a:gd name="adj1" fmla="val 10800000"/>
                <a:gd name="adj2" fmla="val 20989998"/>
                <a:gd name="adj3" fmla="val 25259"/>
              </a:avLst>
            </a:prstGeom>
            <a:solidFill>
              <a:srgbClr val="FFCD35"/>
            </a:solidFill>
            <a:ln w="76200" cap="flat" cmpd="sng">
              <a:solidFill>
                <a:srgbClr val="FFCD3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56" name="Google Shape;56;p13"/>
            <p:cNvGrpSpPr/>
            <p:nvPr/>
          </p:nvGrpSpPr>
          <p:grpSpPr>
            <a:xfrm rot="2373402">
              <a:off x="15557438" y="2753915"/>
              <a:ext cx="1714560" cy="886977"/>
              <a:chOff x="9116576" y="3127400"/>
              <a:chExt cx="1398262" cy="723350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9116576" y="3127400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13"/>
              <p:cNvSpPr/>
              <p:nvPr/>
            </p:nvSpPr>
            <p:spPr>
              <a:xfrm>
                <a:off x="10295238" y="3214987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13"/>
              <p:cNvSpPr/>
              <p:nvPr/>
            </p:nvSpPr>
            <p:spPr>
              <a:xfrm>
                <a:off x="9699975" y="3191650"/>
                <a:ext cx="193925" cy="279475"/>
              </a:xfrm>
              <a:custGeom>
                <a:avLst/>
                <a:gdLst/>
                <a:ahLst/>
                <a:cxnLst/>
                <a:rect l="l" t="t" r="r" b="b"/>
                <a:pathLst>
                  <a:path w="7757" h="11179" extrusionOk="0">
                    <a:moveTo>
                      <a:pt x="7567" y="0"/>
                    </a:moveTo>
                    <a:cubicBezTo>
                      <a:pt x="3595" y="660"/>
                      <a:pt x="-736" y="5594"/>
                      <a:pt x="137" y="9525"/>
                    </a:cubicBezTo>
                    <a:cubicBezTo>
                      <a:pt x="689" y="12008"/>
                      <a:pt x="6620" y="11419"/>
                      <a:pt x="7757" y="9144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" name="Google Shape;60;p13"/>
              <p:cNvSpPr/>
              <p:nvPr/>
            </p:nvSpPr>
            <p:spPr>
              <a:xfrm>
                <a:off x="9436700" y="3544075"/>
                <a:ext cx="704850" cy="306675"/>
              </a:xfrm>
              <a:custGeom>
                <a:avLst/>
                <a:gdLst/>
                <a:ahLst/>
                <a:cxnLst/>
                <a:rect l="l" t="t" r="r" b="b"/>
                <a:pathLst>
                  <a:path w="28194" h="12267" extrusionOk="0">
                    <a:moveTo>
                      <a:pt x="0" y="0"/>
                    </a:moveTo>
                    <a:cubicBezTo>
                      <a:pt x="2800" y="5600"/>
                      <a:pt x="8058" y="11567"/>
                      <a:pt x="14288" y="12192"/>
                    </a:cubicBezTo>
                    <a:cubicBezTo>
                      <a:pt x="20258" y="12791"/>
                      <a:pt x="27020" y="6646"/>
                      <a:pt x="28194" y="762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61" name="Google Shape;61;p13"/>
          <p:cNvGrpSpPr/>
          <p:nvPr/>
        </p:nvGrpSpPr>
        <p:grpSpPr>
          <a:xfrm>
            <a:off x="-354362" y="2780397"/>
            <a:ext cx="4170701" cy="4113196"/>
            <a:chOff x="9854650" y="3998598"/>
            <a:chExt cx="1473277" cy="1452964"/>
          </a:xfrm>
        </p:grpSpPr>
        <p:sp>
          <p:nvSpPr>
            <p:cNvPr id="62" name="Google Shape;62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" name="Google Shape;63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4" name="Google Shape;64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" name="Google Shape;65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6" name="Google Shape;66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" name="Google Shape;67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8" name="Google Shape;68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9" name="Google Shape;69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70" name="Google Shape;70;p13"/>
          <p:cNvSpPr/>
          <p:nvPr/>
        </p:nvSpPr>
        <p:spPr>
          <a:xfrm>
            <a:off x="1285439" y="1807156"/>
            <a:ext cx="8064722" cy="7389848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Спасибо за внимание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2533950" y="8410280"/>
            <a:ext cx="5219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3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Имя Фамилия</a:t>
            </a:r>
            <a:endParaRPr kumimoji="0" sz="3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pSp>
        <p:nvGrpSpPr>
          <p:cNvPr id="73" name="Google Shape;73;p13"/>
          <p:cNvGrpSpPr/>
          <p:nvPr/>
        </p:nvGrpSpPr>
        <p:grpSpPr>
          <a:xfrm>
            <a:off x="8448177" y="7496005"/>
            <a:ext cx="1311069" cy="1292993"/>
            <a:chOff x="9854650" y="3998598"/>
            <a:chExt cx="1473277" cy="1452964"/>
          </a:xfrm>
        </p:grpSpPr>
        <p:sp>
          <p:nvSpPr>
            <p:cNvPr id="74" name="Google Shape;74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5" name="Google Shape;75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6" name="Google Shape;76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7" name="Google Shape;77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8" name="Google Shape;78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9" name="Google Shape;79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0" name="Google Shape;80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1" name="Google Shape;81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84" name="Google Shape;84;p13"/>
          <p:cNvSpPr txBox="1"/>
          <p:nvPr/>
        </p:nvSpPr>
        <p:spPr>
          <a:xfrm>
            <a:off x="467400" y="453300"/>
            <a:ext cx="3011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МБДОУ </a:t>
            </a:r>
            <a:r>
              <a:rPr kumimoji="0" lang="ru" sz="1800" b="0" i="0" u="none" strike="noStrike" kern="0" cap="none" spc="0" normalizeH="0" baseline="0" noProof="0" dirty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детский сад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519623" y="697570"/>
            <a:ext cx="21732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46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№</a:t>
            </a:r>
            <a:r>
              <a:rPr kumimoji="0" lang="ru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75</a:t>
            </a:r>
            <a:endParaRPr kumimoji="0" sz="50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454050" y="1376700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400" b="0" i="0" u="none" strike="noStrike" kern="0" cap="none" spc="0" normalizeH="0" baseline="0" noProof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rPr>
              <a:t>Белгород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3701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7CC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6444312" y="-1726948"/>
            <a:ext cx="6420600" cy="6420300"/>
            <a:chOff x="14193987" y="-1207648"/>
            <a:chExt cx="6420600" cy="6420300"/>
          </a:xfrm>
        </p:grpSpPr>
        <p:sp>
          <p:nvSpPr>
            <p:cNvPr id="55" name="Google Shape;55;p13"/>
            <p:cNvSpPr/>
            <p:nvPr/>
          </p:nvSpPr>
          <p:spPr>
            <a:xfrm rot="-8100153">
              <a:off x="15022999" y="-156154"/>
              <a:ext cx="4762576" cy="4317311"/>
            </a:xfrm>
            <a:prstGeom prst="blockArc">
              <a:avLst>
                <a:gd name="adj1" fmla="val 10800000"/>
                <a:gd name="adj2" fmla="val 20989998"/>
                <a:gd name="adj3" fmla="val 25259"/>
              </a:avLst>
            </a:prstGeom>
            <a:solidFill>
              <a:srgbClr val="FFCD35"/>
            </a:solidFill>
            <a:ln w="76200" cap="flat" cmpd="sng">
              <a:solidFill>
                <a:srgbClr val="FFCD3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56" name="Google Shape;56;p13"/>
            <p:cNvGrpSpPr/>
            <p:nvPr/>
          </p:nvGrpSpPr>
          <p:grpSpPr>
            <a:xfrm rot="2373402">
              <a:off x="15557438" y="2753915"/>
              <a:ext cx="1714560" cy="886977"/>
              <a:chOff x="9116576" y="3127400"/>
              <a:chExt cx="1398262" cy="723350"/>
            </a:xfrm>
          </p:grpSpPr>
          <p:sp>
            <p:nvSpPr>
              <p:cNvPr id="57" name="Google Shape;57;p13"/>
              <p:cNvSpPr/>
              <p:nvPr/>
            </p:nvSpPr>
            <p:spPr>
              <a:xfrm>
                <a:off x="9116576" y="3127400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13"/>
              <p:cNvSpPr/>
              <p:nvPr/>
            </p:nvSpPr>
            <p:spPr>
              <a:xfrm>
                <a:off x="10295238" y="3214987"/>
                <a:ext cx="219600" cy="219600"/>
              </a:xfrm>
              <a:prstGeom prst="ellipse">
                <a:avLst/>
              </a:pr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13"/>
              <p:cNvSpPr/>
              <p:nvPr/>
            </p:nvSpPr>
            <p:spPr>
              <a:xfrm>
                <a:off x="9699975" y="3191650"/>
                <a:ext cx="193925" cy="279475"/>
              </a:xfrm>
              <a:custGeom>
                <a:avLst/>
                <a:gdLst/>
                <a:ahLst/>
                <a:cxnLst/>
                <a:rect l="l" t="t" r="r" b="b"/>
                <a:pathLst>
                  <a:path w="7757" h="11179" extrusionOk="0">
                    <a:moveTo>
                      <a:pt x="7567" y="0"/>
                    </a:moveTo>
                    <a:cubicBezTo>
                      <a:pt x="3595" y="660"/>
                      <a:pt x="-736" y="5594"/>
                      <a:pt x="137" y="9525"/>
                    </a:cubicBezTo>
                    <a:cubicBezTo>
                      <a:pt x="689" y="12008"/>
                      <a:pt x="6620" y="11419"/>
                      <a:pt x="7757" y="9144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" name="Google Shape;60;p13"/>
              <p:cNvSpPr/>
              <p:nvPr/>
            </p:nvSpPr>
            <p:spPr>
              <a:xfrm>
                <a:off x="9436700" y="3544075"/>
                <a:ext cx="704850" cy="306675"/>
              </a:xfrm>
              <a:custGeom>
                <a:avLst/>
                <a:gdLst/>
                <a:ahLst/>
                <a:cxnLst/>
                <a:rect l="l" t="t" r="r" b="b"/>
                <a:pathLst>
                  <a:path w="28194" h="12267" extrusionOk="0">
                    <a:moveTo>
                      <a:pt x="0" y="0"/>
                    </a:moveTo>
                    <a:cubicBezTo>
                      <a:pt x="2800" y="5600"/>
                      <a:pt x="8058" y="11567"/>
                      <a:pt x="14288" y="12192"/>
                    </a:cubicBezTo>
                    <a:cubicBezTo>
                      <a:pt x="20258" y="12791"/>
                      <a:pt x="27020" y="6646"/>
                      <a:pt x="28194" y="762"/>
                    </a:cubicBezTo>
                  </a:path>
                </a:pathLst>
              </a:custGeom>
              <a:noFill/>
              <a:ln w="76200" cap="flat" cmpd="sng">
                <a:solidFill>
                  <a:srgbClr val="8E7CC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61" name="Google Shape;61;p13"/>
          <p:cNvGrpSpPr/>
          <p:nvPr/>
        </p:nvGrpSpPr>
        <p:grpSpPr>
          <a:xfrm>
            <a:off x="-354362" y="2780397"/>
            <a:ext cx="4170701" cy="4113196"/>
            <a:chOff x="9854650" y="3998598"/>
            <a:chExt cx="1473277" cy="1452964"/>
          </a:xfrm>
        </p:grpSpPr>
        <p:sp>
          <p:nvSpPr>
            <p:cNvPr id="62" name="Google Shape;62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" name="Google Shape;63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4" name="Google Shape;64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" name="Google Shape;65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6" name="Google Shape;66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" name="Google Shape;67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8" name="Google Shape;68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9" name="Google Shape;69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CD35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70" name="Google Shape;70;p13"/>
          <p:cNvSpPr/>
          <p:nvPr/>
        </p:nvSpPr>
        <p:spPr>
          <a:xfrm>
            <a:off x="1160859" y="1795173"/>
            <a:ext cx="8064722" cy="7389848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2533950" y="8410280"/>
            <a:ext cx="5219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3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Имя Фамилия</a:t>
            </a:r>
            <a:endParaRPr kumimoji="0" sz="3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pSp>
        <p:nvGrpSpPr>
          <p:cNvPr id="73" name="Google Shape;73;p13"/>
          <p:cNvGrpSpPr/>
          <p:nvPr/>
        </p:nvGrpSpPr>
        <p:grpSpPr>
          <a:xfrm>
            <a:off x="8448177" y="7496005"/>
            <a:ext cx="1311069" cy="1292993"/>
            <a:chOff x="9854650" y="3998598"/>
            <a:chExt cx="1473277" cy="1452964"/>
          </a:xfrm>
        </p:grpSpPr>
        <p:sp>
          <p:nvSpPr>
            <p:cNvPr id="74" name="Google Shape;74;p13"/>
            <p:cNvSpPr/>
            <p:nvPr/>
          </p:nvSpPr>
          <p:spPr>
            <a:xfrm>
              <a:off x="10435211" y="3998598"/>
              <a:ext cx="293025" cy="467800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5" name="Google Shape;75;p13"/>
            <p:cNvSpPr/>
            <p:nvPr/>
          </p:nvSpPr>
          <p:spPr>
            <a:xfrm rot="3004976">
              <a:off x="10794763" y="4131503"/>
              <a:ext cx="293035" cy="46781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6" name="Google Shape;76;p13"/>
            <p:cNvSpPr/>
            <p:nvPr/>
          </p:nvSpPr>
          <p:spPr>
            <a:xfrm rot="5777185">
              <a:off x="10932873" y="4479161"/>
              <a:ext cx="293029" cy="46780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7" name="Google Shape;77;p13"/>
            <p:cNvSpPr/>
            <p:nvPr/>
          </p:nvSpPr>
          <p:spPr>
            <a:xfrm rot="8100000">
              <a:off x="10811434" y="4807781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8" name="Google Shape;78;p13"/>
            <p:cNvSpPr/>
            <p:nvPr/>
          </p:nvSpPr>
          <p:spPr>
            <a:xfrm rot="-10441493">
              <a:off x="10458762" y="4969766"/>
              <a:ext cx="293035" cy="467815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9" name="Google Shape;79;p13"/>
            <p:cNvSpPr/>
            <p:nvPr/>
          </p:nvSpPr>
          <p:spPr>
            <a:xfrm rot="-8100000">
              <a:off x="10123016" y="4843587"/>
              <a:ext cx="293022" cy="467796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0" name="Google Shape;80;p13"/>
            <p:cNvSpPr/>
            <p:nvPr/>
          </p:nvSpPr>
          <p:spPr>
            <a:xfrm rot="-5276006">
              <a:off x="9945091" y="4509837"/>
              <a:ext cx="297409" cy="467869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1" name="Google Shape;81;p13"/>
            <p:cNvSpPr/>
            <p:nvPr/>
          </p:nvSpPr>
          <p:spPr>
            <a:xfrm rot="-2700000">
              <a:off x="10086426" y="4162647"/>
              <a:ext cx="307195" cy="467862"/>
            </a:xfrm>
            <a:custGeom>
              <a:avLst/>
              <a:gdLst/>
              <a:ahLst/>
              <a:cxnLst/>
              <a:rect l="l" t="t" r="r" b="b"/>
              <a:pathLst>
                <a:path w="11721" h="18712" extrusionOk="0">
                  <a:moveTo>
                    <a:pt x="2553" y="18712"/>
                  </a:moveTo>
                  <a:cubicBezTo>
                    <a:pt x="-1921" y="14238"/>
                    <a:pt x="-307" y="740"/>
                    <a:pt x="5982" y="43"/>
                  </a:cubicBezTo>
                  <a:cubicBezTo>
                    <a:pt x="12198" y="-646"/>
                    <a:pt x="12448" y="12072"/>
                    <a:pt x="10935" y="18140"/>
                  </a:cubicBezTo>
                </a:path>
              </a:pathLst>
            </a:custGeom>
            <a:noFill/>
            <a:ln w="76200" cap="flat" cmpd="sng">
              <a:solidFill>
                <a:srgbClr val="FF83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84" name="Google Shape;84;p13"/>
          <p:cNvSpPr txBox="1"/>
          <p:nvPr/>
        </p:nvSpPr>
        <p:spPr>
          <a:xfrm>
            <a:off x="467400" y="453300"/>
            <a:ext cx="3011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МБДОУ </a:t>
            </a:r>
            <a:r>
              <a:rPr kumimoji="0" lang="ru" sz="1800" b="0" i="0" u="none" strike="noStrike" kern="0" cap="none" spc="0" normalizeH="0" baseline="0" noProof="0" dirty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детский сад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519623" y="697570"/>
            <a:ext cx="21732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46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№</a:t>
            </a:r>
            <a:r>
              <a:rPr kumimoji="0" lang="ru" sz="5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Black"/>
                <a:ea typeface="Montserrat Black"/>
                <a:cs typeface="Montserrat Black"/>
                <a:sym typeface="Montserrat Black"/>
              </a:rPr>
              <a:t>75</a:t>
            </a:r>
            <a:endParaRPr kumimoji="0" sz="5000" b="0" i="0" u="none" strike="noStrike" kern="0" cap="none" spc="0" normalizeH="0" baseline="0" noProof="0" dirty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454050" y="1376700"/>
            <a:ext cx="1164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" sz="1400" b="0" i="0" u="none" strike="noStrike" kern="0" cap="none" spc="0" normalizeH="0" baseline="0" noProof="0">
                <a:ln>
                  <a:noFill/>
                </a:ln>
                <a:solidFill>
                  <a:srgbClr val="FFCD35"/>
                </a:solidFill>
                <a:effectLst/>
                <a:uLnTx/>
                <a:uFillTx/>
                <a:latin typeface="Montserrat Medium"/>
                <a:ea typeface="Montserrat Medium"/>
                <a:cs typeface="Montserrat Medium"/>
                <a:sym typeface="Montserrat Medium"/>
              </a:rPr>
              <a:t>Белгород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CD35"/>
              </a:solidFill>
              <a:effectLst/>
              <a:uLnTx/>
              <a:uFillTx/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  <p:extLst>
      <p:ext uri="{BB962C8B-B14F-4D97-AF65-F5344CB8AC3E}">
        <p14:creationId xmlns:p14="http://schemas.microsoft.com/office/powerpoint/2010/main" val="268498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112</Words>
  <Application>Microsoft Office PowerPoint</Application>
  <PresentationFormat>Произвольный</PresentationFormat>
  <Paragraphs>56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Montserrat Medium</vt:lpstr>
      <vt:lpstr>Montserrat Black</vt:lpstr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МБДОУ-75</dc:creator>
  <cp:lastModifiedBy>МБДОУ-75</cp:lastModifiedBy>
  <cp:revision>14</cp:revision>
  <dcterms:modified xsi:type="dcterms:W3CDTF">2024-03-11T10:10:36Z</dcterms:modified>
</cp:coreProperties>
</file>