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9" r:id="rId2"/>
    <p:sldId id="262" r:id="rId3"/>
    <p:sldId id="265" r:id="rId4"/>
    <p:sldId id="294" r:id="rId5"/>
    <p:sldId id="283" r:id="rId6"/>
    <p:sldId id="284" r:id="rId7"/>
    <p:sldId id="270" r:id="rId8"/>
    <p:sldId id="296" r:id="rId9"/>
    <p:sldId id="297" r:id="rId10"/>
    <p:sldId id="295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 custT="1"/>
      <dgm:spPr/>
      <dgm:t>
        <a:bodyPr/>
        <a:lstStyle/>
        <a:p>
          <a:endParaRPr lang="ru-RU" sz="1800" dirty="0" smtClean="0"/>
        </a:p>
        <a:p>
          <a:endParaRPr lang="ru-RU" sz="1800" dirty="0" smtClean="0"/>
        </a:p>
        <a:p>
          <a:endParaRPr lang="ru-RU" sz="1800" dirty="0" smtClean="0"/>
        </a:p>
        <a:p>
          <a:r>
            <a:rPr lang="ru-RU" sz="1600" b="1" dirty="0" smtClean="0"/>
            <a:t>Федеральный уровень</a:t>
          </a:r>
          <a:endParaRPr lang="ru-RU" sz="1600" b="1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 custT="1"/>
      <dgm:spPr/>
      <dgm:t>
        <a:bodyPr/>
        <a:lstStyle/>
        <a:p>
          <a:r>
            <a:rPr lang="ru-RU" sz="1600" b="1" dirty="0" smtClean="0"/>
            <a:t>Региональный уровень</a:t>
          </a:r>
          <a:endParaRPr lang="ru-RU" sz="1600" b="1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 custT="1"/>
      <dgm:spPr/>
      <dgm:t>
        <a:bodyPr/>
        <a:lstStyle/>
        <a:p>
          <a:r>
            <a:rPr lang="ru-RU" sz="1600" b="1" dirty="0" smtClean="0"/>
            <a:t>Уровень организации</a:t>
          </a:r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3" custLinFactNeighborX="2289" custLinFactNeighborY="1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BE4D2DDA-8FAA-4A44-9B63-52279E7CD324}" type="presOf" srcId="{46B87C55-FB7E-4484-A42D-FD1AD7E677B6}" destId="{1C8D388A-0A92-4824-8690-EAD1BC6F705B}" srcOrd="0" destOrd="0" presId="urn:microsoft.com/office/officeart/2005/8/layout/pyramid1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CD463FDC-7F34-4B0A-890E-64076D5E5866}" type="presOf" srcId="{46B87C55-FB7E-4484-A42D-FD1AD7E677B6}" destId="{3A3B2DFF-5FF2-48E0-AF13-49FEFA29B2C3}" srcOrd="1" destOrd="0" presId="urn:microsoft.com/office/officeart/2005/8/layout/pyramid1"/>
    <dgm:cxn modelId="{5A697283-74C8-4DC4-8310-7C3B6DF14144}" type="presOf" srcId="{3E156C22-469D-4557-899A-62FA5873AB6D}" destId="{F0D2F404-14B1-4EA8-9CAD-398629E735F4}" srcOrd="1" destOrd="0" presId="urn:microsoft.com/office/officeart/2005/8/layout/pyramid1"/>
    <dgm:cxn modelId="{1192E770-85D4-4BCB-B26B-2B70403E28EF}" type="presOf" srcId="{9BB4C739-F05B-4293-B9A8-9554AC5AEADD}" destId="{080FD20E-F521-497B-B720-93C564263A78}" srcOrd="0" destOrd="0" presId="urn:microsoft.com/office/officeart/2005/8/layout/pyramid1"/>
    <dgm:cxn modelId="{9A790D0C-F3A1-4C8F-BD3C-F758DCA00D72}" type="presOf" srcId="{1AC21790-A7D4-4B5B-8678-A491427AA4CE}" destId="{F8D17BC6-6A3E-41E9-8009-70624EF64770}" srcOrd="0" destOrd="0" presId="urn:microsoft.com/office/officeart/2005/8/layout/pyramid1"/>
    <dgm:cxn modelId="{D5F5B810-E97A-479A-85D3-1B00A63B432A}" type="presOf" srcId="{3E156C22-469D-4557-899A-62FA5873AB6D}" destId="{D808C9AB-3061-44F8-BCAE-034F87645264}" srcOrd="0" destOrd="0" presId="urn:microsoft.com/office/officeart/2005/8/layout/pyramid1"/>
    <dgm:cxn modelId="{A01D0839-6EC3-49C4-86EE-05E749C57BBE}" type="presOf" srcId="{1AC21790-A7D4-4B5B-8678-A491427AA4CE}" destId="{8B895C1D-6C25-4E35-BFDE-1888C630524B}" srcOrd="1" destOrd="0" presId="urn:microsoft.com/office/officeart/2005/8/layout/pyramid1"/>
    <dgm:cxn modelId="{7AE2586D-A1D3-4656-A1BB-BB16D6C52C8A}" type="presParOf" srcId="{080FD20E-F521-497B-B720-93C564263A78}" destId="{19C0404D-2684-4970-A069-244B340E2469}" srcOrd="0" destOrd="0" presId="urn:microsoft.com/office/officeart/2005/8/layout/pyramid1"/>
    <dgm:cxn modelId="{96CC3D4D-4E28-43FC-B541-29021E7875CE}" type="presParOf" srcId="{19C0404D-2684-4970-A069-244B340E2469}" destId="{D808C9AB-3061-44F8-BCAE-034F87645264}" srcOrd="0" destOrd="0" presId="urn:microsoft.com/office/officeart/2005/8/layout/pyramid1"/>
    <dgm:cxn modelId="{4A914FFC-E7D0-4EA8-8C78-5AFEB05824BC}" type="presParOf" srcId="{19C0404D-2684-4970-A069-244B340E2469}" destId="{F0D2F404-14B1-4EA8-9CAD-398629E735F4}" srcOrd="1" destOrd="0" presId="urn:microsoft.com/office/officeart/2005/8/layout/pyramid1"/>
    <dgm:cxn modelId="{3BEFFAF5-F8E3-40A2-B28E-DBFE3B31835A}" type="presParOf" srcId="{080FD20E-F521-497B-B720-93C564263A78}" destId="{107CAA55-5651-47E5-9A3C-0A6A3D425F40}" srcOrd="1" destOrd="0" presId="urn:microsoft.com/office/officeart/2005/8/layout/pyramid1"/>
    <dgm:cxn modelId="{6C6C2444-96EB-4D46-9EB0-323F5B4E6E03}" type="presParOf" srcId="{107CAA55-5651-47E5-9A3C-0A6A3D425F40}" destId="{1C8D388A-0A92-4824-8690-EAD1BC6F705B}" srcOrd="0" destOrd="0" presId="urn:microsoft.com/office/officeart/2005/8/layout/pyramid1"/>
    <dgm:cxn modelId="{CF3A8468-D456-4B30-B545-2E01CBCBA7F0}" type="presParOf" srcId="{107CAA55-5651-47E5-9A3C-0A6A3D425F40}" destId="{3A3B2DFF-5FF2-48E0-AF13-49FEFA29B2C3}" srcOrd="1" destOrd="0" presId="urn:microsoft.com/office/officeart/2005/8/layout/pyramid1"/>
    <dgm:cxn modelId="{22F5DD02-B6BE-4D9A-B6E6-1370D9E06EC2}" type="presParOf" srcId="{080FD20E-F521-497B-B720-93C564263A78}" destId="{840A1C9D-4030-474B-91E1-268CBA82622C}" srcOrd="2" destOrd="0" presId="urn:microsoft.com/office/officeart/2005/8/layout/pyramid1"/>
    <dgm:cxn modelId="{15EC5D5E-938E-47A2-AE5B-35A1EE942796}" type="presParOf" srcId="{840A1C9D-4030-474B-91E1-268CBA82622C}" destId="{F8D17BC6-6A3E-41E9-8009-70624EF64770}" srcOrd="0" destOrd="0" presId="urn:microsoft.com/office/officeart/2005/8/layout/pyramid1"/>
    <dgm:cxn modelId="{B7CBC9AA-1F3B-419E-80C5-09F04C6CB9CD}" type="presParOf" srcId="{840A1C9D-4030-474B-91E1-268CBA82622C}" destId="{8B895C1D-6C25-4E35-BFDE-1888C630524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8C9AB-3061-44F8-BCAE-034F87645264}">
      <dsp:nvSpPr>
        <dsp:cNvPr id="0" name=""/>
        <dsp:cNvSpPr/>
      </dsp:nvSpPr>
      <dsp:spPr>
        <a:xfrm>
          <a:off x="1824202" y="0"/>
          <a:ext cx="1824202" cy="1680186"/>
        </a:xfrm>
        <a:prstGeom prst="trapezoid">
          <a:avLst>
            <a:gd name="adj" fmla="val 54286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Федеральный уровень</a:t>
          </a:r>
          <a:endParaRPr lang="ru-RU" sz="1600" b="1" kern="1200" dirty="0"/>
        </a:p>
      </dsp:txBody>
      <dsp:txXfrm>
        <a:off x="1824202" y="0"/>
        <a:ext cx="1824202" cy="1680186"/>
      </dsp:txXfrm>
    </dsp:sp>
    <dsp:sp modelId="{1C8D388A-0A92-4824-8690-EAD1BC6F705B}">
      <dsp:nvSpPr>
        <dsp:cNvPr id="0" name=""/>
        <dsp:cNvSpPr/>
      </dsp:nvSpPr>
      <dsp:spPr>
        <a:xfrm>
          <a:off x="912101" y="1680186"/>
          <a:ext cx="3648405" cy="1680186"/>
        </a:xfrm>
        <a:prstGeom prst="trapezoid">
          <a:avLst>
            <a:gd name="adj" fmla="val 54286"/>
          </a:avLst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Региональный уровень</a:t>
          </a:r>
          <a:endParaRPr lang="ru-RU" sz="1600" b="1" kern="1200" dirty="0"/>
        </a:p>
      </dsp:txBody>
      <dsp:txXfrm>
        <a:off x="1550572" y="1680186"/>
        <a:ext cx="2371463" cy="1680186"/>
      </dsp:txXfrm>
    </dsp:sp>
    <dsp:sp modelId="{F8D17BC6-6A3E-41E9-8009-70624EF64770}">
      <dsp:nvSpPr>
        <dsp:cNvPr id="0" name=""/>
        <dsp:cNvSpPr/>
      </dsp:nvSpPr>
      <dsp:spPr>
        <a:xfrm>
          <a:off x="0" y="3360373"/>
          <a:ext cx="5472608" cy="1680186"/>
        </a:xfrm>
        <a:prstGeom prst="trapezoid">
          <a:avLst>
            <a:gd name="adj" fmla="val 54286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Уровень организации</a:t>
          </a:r>
        </a:p>
      </dsp:txBody>
      <dsp:txXfrm>
        <a:off x="957706" y="3360373"/>
        <a:ext cx="3557195" cy="1680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03.08.2022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emf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44475" y="404663"/>
            <a:ext cx="8648700" cy="573731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Паспорт проекта  </a:t>
            </a:r>
            <a:r>
              <a:rPr lang="ru-RU" sz="1800" b="1" i="1" dirty="0" smtClean="0"/>
              <a:t>«Оптимизация процесса взаимодействия педагогов и родителей при подготовке образовательного события»</a:t>
            </a:r>
          </a:p>
        </p:txBody>
      </p:sp>
      <p:sp>
        <p:nvSpPr>
          <p:cNvPr id="5" name="Прямоугольник 4">
            <a:extLst/>
          </p:cNvPr>
          <p:cNvSpPr/>
          <p:nvPr/>
        </p:nvSpPr>
        <p:spPr>
          <a:xfrm>
            <a:off x="233363" y="1116788"/>
            <a:ext cx="8636000" cy="122377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231424" y="2437578"/>
            <a:ext cx="8636000" cy="13631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/>
          </p:cNvPr>
          <p:cNvSpPr txBox="1"/>
          <p:nvPr/>
        </p:nvSpPr>
        <p:spPr>
          <a:xfrm>
            <a:off x="260350" y="1167775"/>
            <a:ext cx="194151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/>
          </p:cNvPr>
          <p:cNvSpPr/>
          <p:nvPr/>
        </p:nvSpPr>
        <p:spPr>
          <a:xfrm>
            <a:off x="231424" y="3897726"/>
            <a:ext cx="8621713" cy="12594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/>
          </p:cNvPr>
          <p:cNvSpPr txBox="1"/>
          <p:nvPr/>
        </p:nvSpPr>
        <p:spPr>
          <a:xfrm>
            <a:off x="244475" y="2465189"/>
            <a:ext cx="258013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Обоснование выбора процесса</a:t>
            </a:r>
            <a:endParaRPr lang="ru-RU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" name="TextBox 9">
            <a:extLst/>
          </p:cNvPr>
          <p:cNvSpPr txBox="1"/>
          <p:nvPr/>
        </p:nvSpPr>
        <p:spPr>
          <a:xfrm>
            <a:off x="252605" y="3949871"/>
            <a:ext cx="1320800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Цели проекта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246675" y="1140232"/>
            <a:ext cx="5121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Наименование органа местного  самоуправления: г. Белгород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Наименование отдела : МБДОУ д/с №75 г. Белгорода</a:t>
            </a:r>
            <a:endParaRPr lang="ru-RU" sz="1200" dirty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Границы процесса: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от 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определения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тематики образовательных событий до проведение образовательного события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Дата начала  проекта: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01.07.2022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г. 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Дата окончания проекта: 29.07.2022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г.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374791" y="2781853"/>
            <a:ext cx="83153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1. Длительный процесс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подготовки к образовательному событию, временные потери при  обсуждении с родителями темы события, времени проведения, степени участия.</a:t>
            </a: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1200" dirty="0" smtClean="0">
                <a:solidFill>
                  <a:srgbClr val="002060"/>
                </a:solidFill>
              </a:rPr>
              <a:t>Необходимость своевременного сообщения (передачи) новостей о событии в группе (учреждении).</a:t>
            </a: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3. Низкая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активность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участия родителей в 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образовательном событии, необходимость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«требовать»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от родителей выполнения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задания в рамках образовательного события 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8975" y="4198787"/>
            <a:ext cx="8301142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Сокращение времени протекания процесса подготовки образовательного события не менее  50%.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Изменение качественных характеристик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процесса: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2.1. Оптимизация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процесса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вовлечения родителей в образовательную деятельность с  35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% до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85 %.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2.2.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Визуализация участия каждого родителя в процессе подготовки образовательного события 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с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 10% до 90%.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3. Сокращение трудоемкости процесса ( на 30%).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>
            <a:extLst/>
          </p:cNvPr>
          <p:cNvSpPr/>
          <p:nvPr/>
        </p:nvSpPr>
        <p:spPr>
          <a:xfrm>
            <a:off x="221598" y="5236939"/>
            <a:ext cx="8621713" cy="134924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/>
          </p:cNvPr>
          <p:cNvSpPr txBox="1"/>
          <p:nvPr/>
        </p:nvSpPr>
        <p:spPr>
          <a:xfrm>
            <a:off x="256148" y="5268128"/>
            <a:ext cx="15199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7193" y="5382428"/>
            <a:ext cx="8323263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                     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Сокращение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времени на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подготовку образовательного события на 60%.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Внедрение новых форм взаимодействия с родителями.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Увеличение показателя заинтересованности и вовлеченности родителей в образовательную деятельность до 85 %.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Повышения удовлетворенности родителей деятельность ДОО до 98 %.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6292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7170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10</a:t>
            </a:fld>
            <a:endParaRPr lang="ru-RU" sz="1400"/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725770"/>
            <a:ext cx="8640960" cy="5435544"/>
            <a:chOff x="251520" y="1268760"/>
            <a:chExt cx="8640960" cy="543554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87624" y="2348880"/>
              <a:ext cx="1584176" cy="309634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83 –  167 мин.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67745" y="1318214"/>
              <a:ext cx="3600400" cy="5386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b="1" dirty="0" smtClean="0">
                  <a:latin typeface="Arial Narrow" panose="020B0606020202030204" pitchFamily="34" charset="0"/>
                  <a:cs typeface="Times New Roman" pitchFamily="18" charset="0"/>
                </a:rPr>
                <a:t>ЭФФЕКТ</a:t>
              </a:r>
              <a:r>
                <a:rPr lang="ru-RU" altLang="ru-RU" b="1" dirty="0">
                  <a:latin typeface="Arial Narrow" panose="020B0606020202030204" pitchFamily="34" charset="0"/>
                  <a:cs typeface="Times New Roman" pitchFamily="18" charset="0"/>
                </a:rPr>
                <a:t> </a:t>
              </a:r>
              <a:endParaRPr lang="ru-RU" altLang="ru-RU" b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800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Сокращение </a:t>
              </a: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времени на подготовку </a:t>
              </a: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образовательного события в целом на 60% и </a:t>
              </a: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на </a:t>
              </a:r>
              <a:r>
                <a:rPr lang="ru-RU" sz="1400" i="1" dirty="0" smtClean="0"/>
                <a:t>обсуждение </a:t>
              </a:r>
              <a:r>
                <a:rPr lang="ru-RU" sz="1400" i="1" dirty="0"/>
                <a:t>с родителями темы события, времени проведения, степени </a:t>
              </a:r>
              <a:r>
                <a:rPr lang="ru-RU" sz="1400" i="1" dirty="0" smtClean="0"/>
                <a:t>участия </a:t>
              </a: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(с 60 – 90 мин. до 20-30 мин.).</a:t>
              </a:r>
              <a:endParaRPr lang="ru-RU" altLang="ru-RU" sz="1600" i="1" dirty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 </a:t>
              </a:r>
              <a:endParaRPr lang="en-US" altLang="ru-RU" sz="1600" i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ru-RU" sz="1600" i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Внедрение </a:t>
              </a: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новой формы </a:t>
              </a: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взаимодействия с </a:t>
              </a: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родителями – доска взаимодействия (</a:t>
              </a:r>
              <a:r>
                <a:rPr lang="ru-RU" altLang="ru-RU" sz="1600" i="1" dirty="0" err="1" smtClean="0">
                  <a:latin typeface="Arial Narrow" panose="020B0606020202030204" pitchFamily="34" charset="0"/>
                  <a:cs typeface="Times New Roman" pitchFamily="18" charset="0"/>
                </a:rPr>
                <a:t>адвент</a:t>
              </a: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-календарь)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600" i="1" dirty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ru-RU" sz="1600" i="1" dirty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Увеличение показателя заинтересованности и вовлеченности родителей в образовательную деятельность до 85 </a:t>
              </a: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%.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600" i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600" i="1" dirty="0" smtClean="0">
                <a:latin typeface="Arial Narrow" panose="020B0606020202030204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Повышения </a:t>
              </a:r>
              <a:r>
                <a:rPr lang="ru-RU" altLang="ru-RU" sz="1600" i="1" dirty="0">
                  <a:latin typeface="Arial Narrow" panose="020B0606020202030204" pitchFamily="34" charset="0"/>
                  <a:cs typeface="Times New Roman" pitchFamily="18" charset="0"/>
                </a:rPr>
                <a:t>удовлетворенности родителей деятельность ДОО до 98 </a:t>
              </a:r>
              <a:r>
                <a:rPr lang="ru-RU" altLang="ru-RU" sz="1600" i="1" dirty="0" smtClean="0">
                  <a:latin typeface="Arial Narrow" panose="020B0606020202030204" pitchFamily="34" charset="0"/>
                  <a:cs typeface="Times New Roman" pitchFamily="18" charset="0"/>
                </a:rPr>
                <a:t>%.</a:t>
              </a:r>
              <a:endParaRPr lang="ru-RU" altLang="ru-RU" i="1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251520" y="1268760"/>
              <a:ext cx="864096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572000" y="1268760"/>
              <a:ext cx="0" cy="4176464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187624" y="1412776"/>
              <a:ext cx="1584176" cy="129614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210 мин.- до нескольких дней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1600" y="5621178"/>
              <a:ext cx="2376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1" dirty="0">
                  <a:latin typeface="Arial Narrow" panose="020B0606020202030204" pitchFamily="34" charset="0"/>
                </a:rPr>
                <a:t>t</a:t>
              </a:r>
              <a:r>
                <a:rPr lang="ru-RU" i="1" dirty="0" smtClean="0">
                  <a:latin typeface="Arial Narrow" panose="020B0606020202030204" pitchFamily="34" charset="0"/>
                </a:rPr>
                <a:t> протекания процесса</a:t>
              </a:r>
              <a:endParaRPr lang="ru-RU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" name="Стрелка вниз 1"/>
          <p:cNvSpPr/>
          <p:nvPr/>
        </p:nvSpPr>
        <p:spPr>
          <a:xfrm>
            <a:off x="6405516" y="2425496"/>
            <a:ext cx="504055" cy="43204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372200" y="3711646"/>
            <a:ext cx="504055" cy="43204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444322" y="5136956"/>
            <a:ext cx="504055" cy="43204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2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/>
          </p:cNvPr>
          <p:cNvSpPr/>
          <p:nvPr/>
        </p:nvSpPr>
        <p:spPr>
          <a:xfrm>
            <a:off x="337249" y="3861048"/>
            <a:ext cx="8621712" cy="25168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317499" y="1273175"/>
            <a:ext cx="8641461" cy="23272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TextBox 31">
            <a:extLst/>
          </p:cNvPr>
          <p:cNvSpPr txBox="1"/>
          <p:nvPr/>
        </p:nvSpPr>
        <p:spPr>
          <a:xfrm>
            <a:off x="317500" y="1306513"/>
            <a:ext cx="1644650" cy="522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/>
          </p:cNvPr>
          <p:cNvSpPr txBox="1"/>
          <p:nvPr/>
        </p:nvSpPr>
        <p:spPr>
          <a:xfrm>
            <a:off x="379181" y="3938588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2150095" y="3027465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Пшеничных Л.А., заведующий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МБДОУ д/с №75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2135055" y="1342324"/>
            <a:ext cx="1538288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4045065" y="3027466"/>
            <a:ext cx="1641922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Елисеева О.Н.,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старший воспитатель МБДОУ д/с №75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3531113" y="1368640"/>
            <a:ext cx="2155825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>
              <a:buClr>
                <a:srgbClr val="002960"/>
              </a:buClr>
              <a:buSzPct val="89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6" name="Rectangle 53"/>
          <p:cNvSpPr txBox="1">
            <a:spLocks noChangeArrowheads="1"/>
          </p:cNvSpPr>
          <p:nvPr/>
        </p:nvSpPr>
        <p:spPr bwMode="auto">
          <a:xfrm>
            <a:off x="467544" y="5887145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Саморядова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Н.С.,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воспитатель</a:t>
            </a: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2063185" y="5872348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Полтева Н.В.,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253" y="1567656"/>
            <a:ext cx="1178599" cy="13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181" y="1980831"/>
            <a:ext cx="14954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3" y="1543689"/>
            <a:ext cx="1184600" cy="1413444"/>
          </a:xfrm>
          <a:prstGeom prst="rect">
            <a:avLst/>
          </a:prstGeom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4456980"/>
            <a:ext cx="11049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557" y="4469016"/>
            <a:ext cx="1182263" cy="131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6"/>
          <a:stretch/>
        </p:blipFill>
        <p:spPr>
          <a:xfrm flipH="1">
            <a:off x="3957293" y="4409124"/>
            <a:ext cx="1322175" cy="1379269"/>
          </a:xfrm>
          <a:prstGeom prst="rect">
            <a:avLst/>
          </a:prstGeom>
        </p:spPr>
      </p:pic>
      <p:sp>
        <p:nvSpPr>
          <p:cNvPr id="25" name="Rectangle 53"/>
          <p:cNvSpPr txBox="1">
            <a:spLocks noChangeArrowheads="1"/>
          </p:cNvSpPr>
          <p:nvPr/>
        </p:nvSpPr>
        <p:spPr bwMode="auto">
          <a:xfrm>
            <a:off x="3817381" y="5888464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Кузьмина Н.М.,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80" y="229940"/>
            <a:ext cx="8648700" cy="588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Карта текущего состояния процесса «Оптимизация процесса взаимодействия педагогов и родителей при подготовке образовательного события»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3</a:t>
            </a:fld>
            <a:endParaRPr lang="ru-RU" sz="140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044743"/>
              </p:ext>
            </p:extLst>
          </p:nvPr>
        </p:nvGraphicFramePr>
        <p:xfrm>
          <a:off x="365165" y="960845"/>
          <a:ext cx="1144947" cy="2381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7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06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164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Определяет тематику, цели и задачи, планирует этапы подготовки  образовательного события</a:t>
                      </a: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55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30-45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endParaRPr lang="ru-RU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393595"/>
              </p:ext>
            </p:extLst>
          </p:nvPr>
        </p:nvGraphicFramePr>
        <p:xfrm>
          <a:off x="3962335" y="947328"/>
          <a:ext cx="1159086" cy="2408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04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11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Обсуждает с родителями тему события, время проведения, степени участия</a:t>
                      </a:r>
                      <a:endParaRPr lang="ru-RU" sz="1300" b="0" dirty="0" smtClean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6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60-90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Штриховая стрелка вправо 11"/>
          <p:cNvSpPr/>
          <p:nvPr/>
        </p:nvSpPr>
        <p:spPr>
          <a:xfrm>
            <a:off x="5121420" y="1813472"/>
            <a:ext cx="475745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Пятно 1 88">
            <a:extLst/>
          </p:cNvPr>
          <p:cNvSpPr/>
          <p:nvPr/>
        </p:nvSpPr>
        <p:spPr>
          <a:xfrm>
            <a:off x="3440456" y="960845"/>
            <a:ext cx="410298" cy="407022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14" name="Пятно 1 88">
            <a:extLst/>
          </p:cNvPr>
          <p:cNvSpPr/>
          <p:nvPr/>
        </p:nvSpPr>
        <p:spPr>
          <a:xfrm>
            <a:off x="3518569" y="1403663"/>
            <a:ext cx="379156" cy="39363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5" name="Пятно 1 88">
            <a:extLst/>
          </p:cNvPr>
          <p:cNvSpPr/>
          <p:nvPr/>
        </p:nvSpPr>
        <p:spPr>
          <a:xfrm>
            <a:off x="5110622" y="961345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16" name="Пятно 1 88">
            <a:extLst/>
          </p:cNvPr>
          <p:cNvSpPr/>
          <p:nvPr/>
        </p:nvSpPr>
        <p:spPr>
          <a:xfrm>
            <a:off x="233612" y="371990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144111" y="3697574"/>
            <a:ext cx="3168352" cy="508455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Длительный процесс </a:t>
            </a:r>
            <a:r>
              <a:rPr lang="ru-RU" sz="1200" dirty="0" smtClean="0"/>
              <a:t> </a:t>
            </a:r>
            <a:r>
              <a:rPr lang="ru-RU" sz="1200" dirty="0"/>
              <a:t>сообщения (передачи) новостей о событии в </a:t>
            </a:r>
            <a:r>
              <a:rPr lang="ru-RU" sz="1200" dirty="0" smtClean="0"/>
              <a:t>группе</a:t>
            </a:r>
            <a:endParaRPr lang="ru-RU" sz="1200" dirty="0"/>
          </a:p>
        </p:txBody>
      </p:sp>
      <p:sp>
        <p:nvSpPr>
          <p:cNvPr id="19" name="Пятно 1 88">
            <a:extLst/>
          </p:cNvPr>
          <p:cNvSpPr/>
          <p:nvPr/>
        </p:nvSpPr>
        <p:spPr>
          <a:xfrm>
            <a:off x="215160" y="4447451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1144111" y="4451697"/>
            <a:ext cx="3168352" cy="540124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Не </a:t>
            </a:r>
            <a:r>
              <a:rPr lang="ru-RU" sz="1200" dirty="0"/>
              <a:t>эффективные механизмы взаимодействия </a:t>
            </a:r>
            <a:r>
              <a:rPr lang="ru-RU" sz="1200" dirty="0" smtClean="0"/>
              <a:t>педагогов и родителей</a:t>
            </a:r>
            <a:endParaRPr lang="ru-RU" sz="1200" dirty="0"/>
          </a:p>
        </p:txBody>
      </p:sp>
      <p:sp>
        <p:nvSpPr>
          <p:cNvPr id="21" name="Пятно 1 88">
            <a:extLst/>
          </p:cNvPr>
          <p:cNvSpPr/>
          <p:nvPr/>
        </p:nvSpPr>
        <p:spPr>
          <a:xfrm>
            <a:off x="4660467" y="4265285"/>
            <a:ext cx="460953" cy="364331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5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5597166" y="4053294"/>
            <a:ext cx="3168352" cy="1311486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Пассивное выполнение поручений педагога,  слабая включенность в процесс подготовки образовательного события, необходимость «требовать» от родителей выполнения задания в рамках образовательного события </a:t>
            </a:r>
          </a:p>
        </p:txBody>
      </p:sp>
      <p:sp>
        <p:nvSpPr>
          <p:cNvPr id="23" name="Пятно 1 88">
            <a:extLst/>
          </p:cNvPr>
          <p:cNvSpPr/>
          <p:nvPr/>
        </p:nvSpPr>
        <p:spPr>
          <a:xfrm>
            <a:off x="5154132" y="140366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24" name="Пятно 1 88">
            <a:extLst/>
          </p:cNvPr>
          <p:cNvSpPr/>
          <p:nvPr/>
        </p:nvSpPr>
        <p:spPr>
          <a:xfrm>
            <a:off x="6856248" y="1005889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28" name="Пятно 1 88">
            <a:extLst/>
          </p:cNvPr>
          <p:cNvSpPr/>
          <p:nvPr/>
        </p:nvSpPr>
        <p:spPr>
          <a:xfrm>
            <a:off x="228080" y="513635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3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1144111" y="5211410"/>
            <a:ext cx="3168352" cy="433407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Отсутствие </a:t>
            </a:r>
            <a:r>
              <a:rPr lang="ru-RU" sz="1200" dirty="0" smtClean="0"/>
              <a:t>обратной связи</a:t>
            </a:r>
            <a:endParaRPr lang="ru-RU" sz="1200" dirty="0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744589"/>
              </p:ext>
            </p:extLst>
          </p:nvPr>
        </p:nvGraphicFramePr>
        <p:xfrm>
          <a:off x="5602922" y="947951"/>
          <a:ext cx="1221979" cy="2389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Родители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896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/>
                        <a:t>Определяют степень</a:t>
                      </a:r>
                      <a:r>
                        <a:rPr lang="ru-RU" sz="1300" b="0" baseline="0" dirty="0" smtClean="0"/>
                        <a:t> участия в образовательном событии, в</a:t>
                      </a:r>
                      <a:r>
                        <a:rPr lang="ru-RU" sz="1300" b="0" dirty="0" smtClean="0"/>
                        <a:t>ыполняют поручен</a:t>
                      </a:r>
                      <a:r>
                        <a:rPr lang="ru-RU" sz="1300" b="0" baseline="0" dirty="0" smtClean="0"/>
                        <a:t>ия </a:t>
                      </a:r>
                      <a:r>
                        <a:rPr lang="ru-RU" sz="1300" b="0" baseline="0" dirty="0" smtClean="0"/>
                        <a:t>воспитателя</a:t>
                      </a:r>
                      <a:endParaRPr lang="ru-RU" sz="1300" b="0" dirty="0" smtClean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60-120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3" name="Штриховая стрелка вправо 32"/>
          <p:cNvSpPr/>
          <p:nvPr/>
        </p:nvSpPr>
        <p:spPr>
          <a:xfrm>
            <a:off x="3440251" y="1789189"/>
            <a:ext cx="562667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695028"/>
              </p:ext>
            </p:extLst>
          </p:nvPr>
        </p:nvGraphicFramePr>
        <p:xfrm>
          <a:off x="1939844" y="944695"/>
          <a:ext cx="1491400" cy="2393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3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221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Оформляет образовательную афишу и размещает ее  в родительском уголке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60-90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5" name="Скругленный прямоугольник 34"/>
          <p:cNvSpPr/>
          <p:nvPr/>
        </p:nvSpPr>
        <p:spPr>
          <a:xfrm>
            <a:off x="5541005" y="5931592"/>
            <a:ext cx="3280674" cy="655914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210 мин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. – до нескольких дней</a:t>
            </a:r>
            <a:endParaRPr lang="ru-RU" sz="1600" b="1" dirty="0">
              <a:solidFill>
                <a:srgbClr val="C00000"/>
              </a:solidFill>
              <a:cs typeface="Arial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077489"/>
              </p:ext>
            </p:extLst>
          </p:nvPr>
        </p:nvGraphicFramePr>
        <p:xfrm>
          <a:off x="7318565" y="944695"/>
          <a:ext cx="1433752" cy="2864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72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Ожидает выполнение задания родителями, в случае не выполнения </a:t>
                      </a:r>
                      <a:r>
                        <a:rPr lang="ru-RU" sz="1200" b="0" baseline="0" dirty="0" smtClean="0"/>
                        <a:t> или несвоевременности выполнения, самостоятельно выполняет все этапы подготовки</a:t>
                      </a:r>
                      <a:endParaRPr lang="ru-RU" sz="1200" b="0" dirty="0" smtClean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rgbClr val="7030A0"/>
                          </a:solidFill>
                        </a:rPr>
                        <a:t>до нескольких дней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8" name="Штриховая стрелка вправо 37"/>
          <p:cNvSpPr/>
          <p:nvPr/>
        </p:nvSpPr>
        <p:spPr>
          <a:xfrm>
            <a:off x="6811448" y="1813472"/>
            <a:ext cx="500879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0" name="Пятно 1 88">
            <a:extLst/>
          </p:cNvPr>
          <p:cNvSpPr/>
          <p:nvPr/>
        </p:nvSpPr>
        <p:spPr>
          <a:xfrm>
            <a:off x="261364" y="585848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4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Скругленная прямоугольная выноска 40"/>
          <p:cNvSpPr/>
          <p:nvPr/>
        </p:nvSpPr>
        <p:spPr>
          <a:xfrm>
            <a:off x="1144111" y="5870259"/>
            <a:ext cx="3168352" cy="696522"/>
          </a:xfrm>
          <a:prstGeom prst="wedgeRoundRectCallout">
            <a:avLst>
              <a:gd name="adj1" fmla="val -63032"/>
              <a:gd name="adj2" fmla="val -19958"/>
              <a:gd name="adj3" fmla="val 1666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Потеря рабочего времени во</a:t>
            </a:r>
          </a:p>
          <a:p>
            <a:pPr algn="ctr"/>
            <a:r>
              <a:rPr lang="ru-RU" sz="1200" dirty="0" smtClean="0"/>
              <a:t>время обсуждения </a:t>
            </a:r>
            <a:r>
              <a:rPr lang="ru-RU" sz="1200" dirty="0"/>
              <a:t>с родителями темы события, времени проведения, степени участия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6951" y="1916832"/>
            <a:ext cx="264835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ВХОД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8795696" y="1916832"/>
            <a:ext cx="288032" cy="15372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ВЫХОД</a:t>
            </a:r>
            <a:endParaRPr lang="ru-RU" b="1" dirty="0"/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1510112" y="1854523"/>
            <a:ext cx="470194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38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1"/>
          <p:cNvSpPr txBox="1">
            <a:spLocks/>
          </p:cNvSpPr>
          <p:nvPr/>
        </p:nvSpPr>
        <p:spPr>
          <a:xfrm>
            <a:off x="304800" y="429865"/>
            <a:ext cx="8606104" cy="5508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Пирамида проблем</a:t>
            </a:r>
            <a:endParaRPr lang="ru-RU" sz="3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452003528"/>
              </p:ext>
            </p:extLst>
          </p:nvPr>
        </p:nvGraphicFramePr>
        <p:xfrm>
          <a:off x="179512" y="1268760"/>
          <a:ext cx="547260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ятно 1 88">
            <a:extLst/>
          </p:cNvPr>
          <p:cNvSpPr/>
          <p:nvPr/>
        </p:nvSpPr>
        <p:spPr>
          <a:xfrm>
            <a:off x="2670582" y="492560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12" name="Пятно 1 88">
            <a:extLst/>
          </p:cNvPr>
          <p:cNvSpPr/>
          <p:nvPr/>
        </p:nvSpPr>
        <p:spPr>
          <a:xfrm>
            <a:off x="3421458" y="490695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13" name="Пятно 1 88">
            <a:extLst/>
          </p:cNvPr>
          <p:cNvSpPr/>
          <p:nvPr/>
        </p:nvSpPr>
        <p:spPr>
          <a:xfrm>
            <a:off x="4149154" y="558906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15" name="Пятно 1 88">
            <a:extLst/>
          </p:cNvPr>
          <p:cNvSpPr/>
          <p:nvPr/>
        </p:nvSpPr>
        <p:spPr>
          <a:xfrm>
            <a:off x="5524588" y="197960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16" name="Пятно 1 88">
            <a:extLst/>
          </p:cNvPr>
          <p:cNvSpPr/>
          <p:nvPr/>
        </p:nvSpPr>
        <p:spPr>
          <a:xfrm>
            <a:off x="1943597" y="492560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7" name="Пятно 1 88">
            <a:extLst/>
          </p:cNvPr>
          <p:cNvSpPr/>
          <p:nvPr/>
        </p:nvSpPr>
        <p:spPr>
          <a:xfrm>
            <a:off x="1259632" y="558906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18" name="Пятно 1 88">
            <a:extLst/>
          </p:cNvPr>
          <p:cNvSpPr/>
          <p:nvPr/>
        </p:nvSpPr>
        <p:spPr>
          <a:xfrm>
            <a:off x="5526136" y="256065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9" name="Пятно 1 88">
            <a:extLst/>
          </p:cNvPr>
          <p:cNvSpPr/>
          <p:nvPr/>
        </p:nvSpPr>
        <p:spPr>
          <a:xfrm>
            <a:off x="5574575" y="328956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20" name="Пятно 1 88">
            <a:extLst/>
          </p:cNvPr>
          <p:cNvSpPr/>
          <p:nvPr/>
        </p:nvSpPr>
        <p:spPr>
          <a:xfrm>
            <a:off x="5576876" y="402622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22" name="Пятно 1 88">
            <a:extLst/>
          </p:cNvPr>
          <p:cNvSpPr/>
          <p:nvPr/>
        </p:nvSpPr>
        <p:spPr>
          <a:xfrm>
            <a:off x="5626305" y="4960677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47284" y="1880150"/>
            <a:ext cx="3066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Длительный процесс  сообщения (передачи) новостей о событии в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35528" y="2697638"/>
            <a:ext cx="30439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Не эффективные механизмы взаимодействия педагогов и родителей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94530" y="3371508"/>
            <a:ext cx="3006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Отсутствие обратной связи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37167" y="3944239"/>
            <a:ext cx="2862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Потеря рабочего времени во</a:t>
            </a:r>
          </a:p>
          <a:p>
            <a:pPr algn="ctr"/>
            <a:r>
              <a:rPr lang="ru-RU" sz="1200" dirty="0"/>
              <a:t>время обсуждения с родителями темы события, времени проведения, степени участия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79782" y="4876213"/>
            <a:ext cx="2862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Пассивное выполнение поручений педагога,  слабая включенность в процесс подготовки образовательного события, необходимость «требовать» от родителей выполнения задания в рамках образовательного события </a:t>
            </a:r>
          </a:p>
        </p:txBody>
      </p:sp>
    </p:spTree>
    <p:extLst>
      <p:ext uri="{BB962C8B-B14F-4D97-AF65-F5344CB8AC3E}">
        <p14:creationId xmlns:p14="http://schemas.microsoft.com/office/powerpoint/2010/main" val="169257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5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029302" y="797617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170481" y="797617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25608" name="TextBox 41"/>
          <p:cNvSpPr txBox="1">
            <a:spLocks noChangeArrowheads="1"/>
          </p:cNvSpPr>
          <p:nvPr/>
        </p:nvSpPr>
        <p:spPr bwMode="auto">
          <a:xfrm>
            <a:off x="52107" y="1528660"/>
            <a:ext cx="2205175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Длительный процесс  сообщения (передачи) новостей о событии в группе</a:t>
            </a:r>
          </a:p>
        </p:txBody>
      </p:sp>
      <p:sp>
        <p:nvSpPr>
          <p:cNvPr id="25609" name="TextBox 41"/>
          <p:cNvSpPr txBox="1">
            <a:spLocks noChangeArrowheads="1"/>
          </p:cNvSpPr>
          <p:nvPr/>
        </p:nvSpPr>
        <p:spPr bwMode="auto">
          <a:xfrm>
            <a:off x="2528376" y="1262061"/>
            <a:ext cx="2387639" cy="140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altLang="ru-RU" sz="1200" b="1" dirty="0" smtClean="0"/>
              <a:t>Использование педагогами традиционных технологий передачи информации, родители не читают объявления, педагогу необходимо обращать внимание родителей</a:t>
            </a:r>
            <a:endParaRPr lang="ru-RU" altLang="ru-RU" sz="1200" b="1" dirty="0"/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708162" y="1712735"/>
            <a:ext cx="1032557" cy="439224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15-25</a:t>
            </a:r>
            <a:r>
              <a:rPr lang="en-US" altLang="ru-RU" sz="1400" b="1" dirty="0" smtClean="0">
                <a:solidFill>
                  <a:schemeClr val="tx2"/>
                </a:solidFill>
              </a:rPr>
              <a:t> </a:t>
            </a:r>
            <a:r>
              <a:rPr lang="ru-RU" altLang="ru-RU" sz="1400" b="1" dirty="0" smtClean="0">
                <a:solidFill>
                  <a:schemeClr val="tx2"/>
                </a:solidFill>
              </a:rPr>
              <a:t>мин.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9691" y="1225111"/>
            <a:ext cx="8788870" cy="1483809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992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22125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5177222" y="1225111"/>
            <a:ext cx="2088232" cy="142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Предварительное информирование родителей с использованием современных мессенджеров о предстоящем образовательном событии</a:t>
            </a:r>
            <a:endParaRPr lang="ru-RU" altLang="ru-RU" sz="1200" b="1" dirty="0"/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720498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18864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111353" y="3222446"/>
            <a:ext cx="2108116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Не эффективные механизмы взаимодействия педагогов и родителей</a:t>
            </a:r>
          </a:p>
        </p:txBody>
      </p:sp>
      <p:sp>
        <p:nvSpPr>
          <p:cNvPr id="37" name="TextBox 41"/>
          <p:cNvSpPr txBox="1">
            <a:spLocks noChangeArrowheads="1"/>
          </p:cNvSpPr>
          <p:nvPr/>
        </p:nvSpPr>
        <p:spPr bwMode="auto">
          <a:xfrm>
            <a:off x="2720498" y="3005152"/>
            <a:ext cx="2161793" cy="1128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sz="1200" b="1" dirty="0"/>
              <a:t>Р</a:t>
            </a:r>
            <a:r>
              <a:rPr lang="ru-RU" sz="1200" b="1" dirty="0" smtClean="0"/>
              <a:t>одители мало обращают </a:t>
            </a:r>
            <a:r>
              <a:rPr lang="ru-RU" sz="1200" b="1" dirty="0"/>
              <a:t>внимание на информационные </a:t>
            </a:r>
            <a:r>
              <a:rPr lang="ru-RU" sz="1200" b="1" dirty="0" smtClean="0"/>
              <a:t>стенды </a:t>
            </a:r>
            <a:r>
              <a:rPr lang="ru-RU" sz="1200" b="1" dirty="0"/>
              <a:t>в группах, редко замечают объявления</a:t>
            </a:r>
            <a:r>
              <a:rPr lang="ru-RU" sz="1200" b="1" dirty="0" smtClean="0"/>
              <a:t>, афиши, </a:t>
            </a:r>
            <a:r>
              <a:rPr lang="ru-RU" sz="1200" b="1" dirty="0"/>
              <a:t>пока воспитатель не обратит их </a:t>
            </a:r>
            <a:r>
              <a:rPr lang="ru-RU" sz="1200" b="1" dirty="0" smtClean="0"/>
              <a:t>внимание</a:t>
            </a:r>
            <a:endParaRPr lang="ru-RU" sz="1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09457" y="2858151"/>
            <a:ext cx="8779104" cy="1643898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3" name="Стрелка: вправо 3"/>
          <p:cNvSpPr/>
          <p:nvPr/>
        </p:nvSpPr>
        <p:spPr>
          <a:xfrm>
            <a:off x="2257282" y="3303221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трелка: вправо 3"/>
          <p:cNvSpPr/>
          <p:nvPr/>
        </p:nvSpPr>
        <p:spPr>
          <a:xfrm>
            <a:off x="7327592" y="3436040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TextBox 41"/>
          <p:cNvSpPr txBox="1">
            <a:spLocks noChangeArrowheads="1"/>
          </p:cNvSpPr>
          <p:nvPr/>
        </p:nvSpPr>
        <p:spPr bwMode="auto">
          <a:xfrm>
            <a:off x="5204346" y="3202060"/>
            <a:ext cx="2088232" cy="6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Использование доски </a:t>
            </a:r>
            <a:r>
              <a:rPr lang="ru-RU" altLang="ru-RU" sz="1200" b="1" dirty="0" smtClean="0"/>
              <a:t>взаимодействия с </a:t>
            </a:r>
            <a:r>
              <a:rPr lang="ru-RU" altLang="ru-RU" sz="1200" b="1" dirty="0"/>
              <a:t>родителями (</a:t>
            </a:r>
            <a:r>
              <a:rPr lang="ru-RU" altLang="ru-RU" sz="1200" b="1" dirty="0" err="1"/>
              <a:t>адвент</a:t>
            </a:r>
            <a:r>
              <a:rPr lang="ru-RU" altLang="ru-RU" sz="1200" b="1" dirty="0"/>
              <a:t>- календарь)</a:t>
            </a:r>
          </a:p>
        </p:txBody>
      </p:sp>
      <p:sp>
        <p:nvSpPr>
          <p:cNvPr id="49" name="Стрелка: вправо 3"/>
          <p:cNvSpPr/>
          <p:nvPr/>
        </p:nvSpPr>
        <p:spPr>
          <a:xfrm>
            <a:off x="4970892" y="340293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TextBox 41"/>
          <p:cNvSpPr txBox="1">
            <a:spLocks noChangeArrowheads="1"/>
          </p:cNvSpPr>
          <p:nvPr/>
        </p:nvSpPr>
        <p:spPr bwMode="auto">
          <a:xfrm>
            <a:off x="271671" y="5208155"/>
            <a:ext cx="1787480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Отсутствие обратной связи</a:t>
            </a:r>
          </a:p>
        </p:txBody>
      </p:sp>
      <p:sp>
        <p:nvSpPr>
          <p:cNvPr id="51" name="TextBox 41"/>
          <p:cNvSpPr txBox="1">
            <a:spLocks noChangeArrowheads="1"/>
          </p:cNvSpPr>
          <p:nvPr/>
        </p:nvSpPr>
        <p:spPr bwMode="auto">
          <a:xfrm>
            <a:off x="2516704" y="4838999"/>
            <a:ext cx="2304257" cy="142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И</a:t>
            </a:r>
            <a:r>
              <a:rPr lang="ru-RU" altLang="ru-RU" sz="1200" b="1" dirty="0" smtClean="0"/>
              <a:t>спользование педагогом традиционных форм взаимодействия </a:t>
            </a:r>
            <a:r>
              <a:rPr lang="ru-RU" altLang="ru-RU" sz="1200" b="1" dirty="0"/>
              <a:t>с </a:t>
            </a:r>
            <a:r>
              <a:rPr lang="ru-RU" altLang="ru-RU" sz="1200" b="1" dirty="0" smtClean="0"/>
              <a:t>родителями, которые не предусматривают  возможность </a:t>
            </a:r>
            <a:r>
              <a:rPr lang="ru-RU" altLang="ru-RU" sz="1200" b="1" dirty="0"/>
              <a:t>оперативного обмена </a:t>
            </a:r>
            <a:r>
              <a:rPr lang="ru-RU" altLang="ru-RU" sz="1200" b="1" dirty="0" smtClean="0"/>
              <a:t>информацией между педагогом и родителями</a:t>
            </a:r>
            <a:endParaRPr lang="ru-RU" altLang="ru-RU" sz="1200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59746" y="4746490"/>
            <a:ext cx="8788871" cy="169125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7" name="Стрелка: вправо 3"/>
          <p:cNvSpPr/>
          <p:nvPr/>
        </p:nvSpPr>
        <p:spPr>
          <a:xfrm>
            <a:off x="2219469" y="53300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15743" y="53300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Стрелка: вправо 3"/>
          <p:cNvSpPr/>
          <p:nvPr/>
        </p:nvSpPr>
        <p:spPr>
          <a:xfrm>
            <a:off x="4911779" y="533009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708162" y="3387274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85%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60" name="TextBox 41"/>
          <p:cNvSpPr txBox="1">
            <a:spLocks noChangeArrowheads="1"/>
          </p:cNvSpPr>
          <p:nvPr/>
        </p:nvSpPr>
        <p:spPr bwMode="auto">
          <a:xfrm>
            <a:off x="5177222" y="5156988"/>
            <a:ext cx="2088232" cy="6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Использование доски взаимодействия </a:t>
            </a:r>
            <a:r>
              <a:rPr lang="ru-RU" altLang="ru-RU" sz="1200" b="1" dirty="0" smtClean="0"/>
              <a:t> с </a:t>
            </a:r>
            <a:r>
              <a:rPr lang="ru-RU" altLang="ru-RU" sz="1200" b="1" dirty="0"/>
              <a:t>родителями (</a:t>
            </a:r>
            <a:r>
              <a:rPr lang="ru-RU" altLang="ru-RU" sz="1200" b="1" dirty="0" err="1"/>
              <a:t>адвент</a:t>
            </a:r>
            <a:r>
              <a:rPr lang="ru-RU" altLang="ru-RU" sz="1200" b="1" dirty="0"/>
              <a:t>- календарь)</a:t>
            </a:r>
          </a:p>
        </p:txBody>
      </p:sp>
      <p:sp>
        <p:nvSpPr>
          <p:cNvPr id="88" name="TextBox 41"/>
          <p:cNvSpPr txBox="1">
            <a:spLocks noChangeArrowheads="1"/>
          </p:cNvSpPr>
          <p:nvPr/>
        </p:nvSpPr>
        <p:spPr bwMode="auto">
          <a:xfrm>
            <a:off x="7708162" y="5269382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30%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6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288387" y="930198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659439" y="1011836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352668" y="960219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3347864" y="982282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40872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9" name="TextBox 41"/>
          <p:cNvSpPr txBox="1">
            <a:spLocks noChangeArrowheads="1"/>
          </p:cNvSpPr>
          <p:nvPr/>
        </p:nvSpPr>
        <p:spPr bwMode="auto">
          <a:xfrm>
            <a:off x="136432" y="1742003"/>
            <a:ext cx="2285182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Потеря рабочего времени </a:t>
            </a:r>
            <a:r>
              <a:rPr lang="ru-RU" sz="1200" b="1" dirty="0" smtClean="0"/>
              <a:t>во время </a:t>
            </a:r>
            <a:r>
              <a:rPr lang="ru-RU" sz="1200" b="1" dirty="0"/>
              <a:t>обсуждения с родителями темы события, времени проведения, степени участия</a:t>
            </a:r>
          </a:p>
        </p:txBody>
      </p:sp>
      <p:sp>
        <p:nvSpPr>
          <p:cNvPr id="50" name="TextBox 41"/>
          <p:cNvSpPr txBox="1">
            <a:spLocks noChangeArrowheads="1"/>
          </p:cNvSpPr>
          <p:nvPr/>
        </p:nvSpPr>
        <p:spPr bwMode="auto">
          <a:xfrm>
            <a:off x="2901827" y="1657238"/>
            <a:ext cx="2055927" cy="142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Н</a:t>
            </a:r>
            <a:r>
              <a:rPr lang="ru-RU" altLang="ru-RU" sz="1200" b="1" dirty="0" smtClean="0"/>
              <a:t>еобходимость обсуждения лично с каждым родителем (при встрече, в телефонном разговоре, переписка в чате), </a:t>
            </a:r>
            <a:r>
              <a:rPr lang="ru-RU" altLang="ru-RU" sz="1200" b="1" dirty="0"/>
              <a:t>занятость родителей, неудобное время для разговора </a:t>
            </a:r>
          </a:p>
          <a:p>
            <a:pPr algn="ctr">
              <a:lnSpc>
                <a:spcPct val="80000"/>
              </a:lnSpc>
            </a:pPr>
            <a:endParaRPr lang="ru-RU" altLang="ru-RU" sz="1200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126473" y="1420531"/>
            <a:ext cx="8905874" cy="2089199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2" name="Стрелка: вправо 3"/>
          <p:cNvSpPr/>
          <p:nvPr/>
        </p:nvSpPr>
        <p:spPr>
          <a:xfrm>
            <a:off x="2565947" y="2167637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Стрелка: вправо 3"/>
          <p:cNvSpPr/>
          <p:nvPr/>
        </p:nvSpPr>
        <p:spPr>
          <a:xfrm>
            <a:off x="7558483" y="2170660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TextBox 41"/>
          <p:cNvSpPr txBox="1">
            <a:spLocks noChangeArrowheads="1"/>
          </p:cNvSpPr>
          <p:nvPr/>
        </p:nvSpPr>
        <p:spPr bwMode="auto">
          <a:xfrm>
            <a:off x="5400385" y="1583371"/>
            <a:ext cx="2139622" cy="157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altLang="ru-RU" sz="1200" b="1" dirty="0"/>
              <a:t>Использование доски взаимодействия с родителями (</a:t>
            </a:r>
            <a:r>
              <a:rPr lang="ru-RU" altLang="ru-RU" sz="1200" b="1" dirty="0" err="1"/>
              <a:t>адвент</a:t>
            </a:r>
            <a:r>
              <a:rPr lang="ru-RU" altLang="ru-RU" sz="1200" b="1" dirty="0"/>
              <a:t>- календарь</a:t>
            </a:r>
            <a:r>
              <a:rPr lang="ru-RU" altLang="ru-RU" sz="1200" b="1" dirty="0" smtClean="0"/>
              <a:t>)</a:t>
            </a:r>
            <a:r>
              <a:rPr lang="ru-RU" sz="1200" b="1" dirty="0" smtClean="0"/>
              <a:t>, организация </a:t>
            </a:r>
            <a:r>
              <a:rPr lang="ru-RU" sz="1200" b="1" dirty="0"/>
              <a:t>взаимодействие с родителями на удобной им информационной платформе </a:t>
            </a:r>
            <a:endParaRPr lang="ru-RU" sz="1100" b="1" dirty="0"/>
          </a:p>
        </p:txBody>
      </p:sp>
      <p:sp>
        <p:nvSpPr>
          <p:cNvPr id="55" name="Стрелка: вправо 3"/>
          <p:cNvSpPr/>
          <p:nvPr/>
        </p:nvSpPr>
        <p:spPr>
          <a:xfrm>
            <a:off x="5225760" y="2167637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TextBox 41"/>
          <p:cNvSpPr txBox="1">
            <a:spLocks noChangeArrowheads="1"/>
          </p:cNvSpPr>
          <p:nvPr/>
        </p:nvSpPr>
        <p:spPr bwMode="auto">
          <a:xfrm>
            <a:off x="7882048" y="1812934"/>
            <a:ext cx="1032557" cy="439224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>
                <a:solidFill>
                  <a:schemeClr val="tx2"/>
                </a:solidFill>
              </a:rPr>
              <a:t>4</a:t>
            </a:r>
            <a:r>
              <a:rPr lang="ru-RU" altLang="ru-RU" sz="1400" b="1" dirty="0" smtClean="0">
                <a:solidFill>
                  <a:schemeClr val="tx2"/>
                </a:solidFill>
              </a:rPr>
              <a:t>0-60 мин.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26473" y="4077072"/>
            <a:ext cx="8905875" cy="2136345"/>
            <a:chOff x="132788" y="3351907"/>
            <a:chExt cx="8905875" cy="2136345"/>
          </a:xfrm>
        </p:grpSpPr>
        <p:sp>
          <p:nvSpPr>
            <p:cNvPr id="56" name="TextBox 41"/>
            <p:cNvSpPr txBox="1">
              <a:spLocks noChangeArrowheads="1"/>
            </p:cNvSpPr>
            <p:nvPr/>
          </p:nvSpPr>
          <p:spPr bwMode="auto">
            <a:xfrm>
              <a:off x="266625" y="3406443"/>
              <a:ext cx="2342761" cy="1941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82800" bIns="108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ru-RU" sz="1200" b="1" dirty="0"/>
                <a:t>Пассивное выполнение поручений педагога,  слабая включенность в процесс подготовки образовательного </a:t>
              </a:r>
              <a:r>
                <a:rPr lang="ru-RU" sz="1200" b="1" dirty="0" smtClean="0"/>
                <a:t>события, необходимость </a:t>
              </a:r>
              <a:r>
                <a:rPr lang="ru-RU" sz="1200" b="1" dirty="0"/>
                <a:t>«требовать» от родителей выполнения задания в рамках образовательного события </a:t>
              </a:r>
            </a:p>
          </p:txBody>
        </p:sp>
        <p:sp>
          <p:nvSpPr>
            <p:cNvPr id="57" name="TextBox 41"/>
            <p:cNvSpPr txBox="1">
              <a:spLocks noChangeArrowheads="1"/>
            </p:cNvSpPr>
            <p:nvPr/>
          </p:nvSpPr>
          <p:spPr bwMode="auto">
            <a:xfrm>
              <a:off x="2982108" y="3812548"/>
              <a:ext cx="1981961" cy="1128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82800" bIns="108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ru-RU" altLang="ru-RU" sz="1200" b="1" dirty="0"/>
                <a:t>С</a:t>
              </a:r>
              <a:r>
                <a:rPr lang="ru-RU" altLang="ru-RU" sz="1200" b="1" dirty="0" smtClean="0"/>
                <a:t>лабая мотивации </a:t>
              </a:r>
              <a:r>
                <a:rPr lang="ru-RU" altLang="ru-RU" sz="1200" b="1" dirty="0"/>
                <a:t>родителей к систематическому сотрудничеству с </a:t>
              </a:r>
              <a:r>
                <a:rPr lang="ru-RU" altLang="ru-RU" sz="1200" b="1" dirty="0" smtClean="0"/>
                <a:t>педагогами, участию </a:t>
              </a:r>
              <a:r>
                <a:rPr lang="ru-RU" altLang="ru-RU" sz="1200" b="1" dirty="0"/>
                <a:t>в образовательном </a:t>
              </a:r>
              <a:r>
                <a:rPr lang="ru-RU" altLang="ru-RU" sz="1200" b="1" dirty="0" smtClean="0"/>
                <a:t>процессе</a:t>
              </a:r>
              <a:endParaRPr lang="ru-RU" altLang="ru-RU" sz="1200" b="1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32788" y="3351907"/>
              <a:ext cx="8905875" cy="2136345"/>
            </a:xfrm>
            <a:prstGeom prst="rect">
              <a:avLst/>
            </a:prstGeom>
            <a:noFill/>
            <a:ln>
              <a:solidFill>
                <a:srgbClr val="248F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60" name="Стрелка: вправо 3"/>
            <p:cNvSpPr/>
            <p:nvPr/>
          </p:nvSpPr>
          <p:spPr>
            <a:xfrm>
              <a:off x="2648298" y="4231008"/>
              <a:ext cx="174625" cy="24066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Стрелка: вправо 3"/>
            <p:cNvSpPr/>
            <p:nvPr/>
          </p:nvSpPr>
          <p:spPr>
            <a:xfrm>
              <a:off x="7529797" y="4256537"/>
              <a:ext cx="174625" cy="24066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TextBox 41"/>
            <p:cNvSpPr txBox="1">
              <a:spLocks noChangeArrowheads="1"/>
            </p:cNvSpPr>
            <p:nvPr/>
          </p:nvSpPr>
          <p:spPr bwMode="auto">
            <a:xfrm>
              <a:off x="5665754" y="3683283"/>
              <a:ext cx="1814637" cy="1387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82800" bIns="108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defRPr/>
              </a:pPr>
              <a:r>
                <a:rPr lang="ru-RU" sz="1200" b="1" dirty="0"/>
                <a:t>Визуализация участия каждого родителя в процессе подготовки образовательного события </a:t>
              </a:r>
              <a:r>
                <a:rPr lang="ru-RU" sz="1200" b="1" dirty="0" smtClean="0"/>
                <a:t> с помощью </a:t>
              </a:r>
              <a:r>
                <a:rPr lang="ru-RU" sz="1200" b="1" dirty="0" err="1" smtClean="0"/>
                <a:t>адвент</a:t>
              </a:r>
              <a:r>
                <a:rPr lang="ru-RU" sz="1200" b="1" dirty="0" smtClean="0"/>
                <a:t>-календаря</a:t>
              </a:r>
              <a:endParaRPr lang="ru-RU" sz="1200" b="1" dirty="0"/>
            </a:p>
          </p:txBody>
        </p:sp>
        <p:sp>
          <p:nvSpPr>
            <p:cNvPr id="63" name="Стрелка: вправо 3"/>
            <p:cNvSpPr/>
            <p:nvPr/>
          </p:nvSpPr>
          <p:spPr>
            <a:xfrm>
              <a:off x="5295333" y="4256537"/>
              <a:ext cx="174625" cy="24066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TextBox 41"/>
            <p:cNvSpPr txBox="1">
              <a:spLocks noChangeArrowheads="1"/>
            </p:cNvSpPr>
            <p:nvPr/>
          </p:nvSpPr>
          <p:spPr bwMode="auto">
            <a:xfrm>
              <a:off x="8020437" y="4199719"/>
              <a:ext cx="933506" cy="266869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tIns="82800" bIns="108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ru-RU" altLang="ru-RU" sz="1400" b="1" dirty="0" smtClean="0">
                  <a:solidFill>
                    <a:schemeClr val="tx2"/>
                  </a:solidFill>
                </a:rPr>
                <a:t>80%</a:t>
              </a:r>
              <a:endParaRPr lang="ru-RU" altLang="ru-RU" sz="1400" b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712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440" y="6453335"/>
            <a:ext cx="459160" cy="261789"/>
          </a:xfrm>
        </p:spPr>
        <p:txBody>
          <a:bodyPr/>
          <a:lstStyle/>
          <a:p>
            <a:pPr algn="ctr">
              <a:defRPr/>
            </a:pPr>
            <a:fld id="{DBEB33D3-76AA-4949-96C8-A2DCFE619E36}" type="slidenum">
              <a:rPr lang="ru-RU" sz="1400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7</a:t>
            </a:fld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7" y="248016"/>
            <a:ext cx="8559989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1800" b="1" dirty="0" smtClean="0"/>
              <a:t>Карта целевого состояния</a:t>
            </a:r>
          </a:p>
          <a:p>
            <a:pPr algn="ctr">
              <a:defRPr/>
            </a:pPr>
            <a:r>
              <a:rPr lang="ru-RU" sz="1800" b="1" dirty="0" smtClean="0"/>
              <a:t>Процесса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«Оптимизация процесса взаимодействия педагогов и родителей при подготовке образовательного события»</a:t>
            </a:r>
            <a:endParaRPr lang="ru-RU" sz="18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667081"/>
              </p:ext>
            </p:extLst>
          </p:nvPr>
        </p:nvGraphicFramePr>
        <p:xfrm>
          <a:off x="1908829" y="1965244"/>
          <a:ext cx="1440160" cy="2741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24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Воспитатель</a:t>
                      </a:r>
                      <a:endParaRPr lang="ru-RU" sz="12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22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Оформляет доску взаимодействия с родителями (</a:t>
                      </a:r>
                      <a:r>
                        <a:rPr lang="ru-RU" sz="1200" b="0" dirty="0" err="1" smtClean="0"/>
                        <a:t>адвент</a:t>
                      </a:r>
                      <a:r>
                        <a:rPr lang="ru-RU" sz="1200" b="0" dirty="0" smtClean="0"/>
                        <a:t>-календарь)</a:t>
                      </a: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55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7030A0"/>
                          </a:solidFill>
                        </a:rPr>
                        <a:t>30-45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125097"/>
              </p:ext>
            </p:extLst>
          </p:nvPr>
        </p:nvGraphicFramePr>
        <p:xfrm>
          <a:off x="3709227" y="1965665"/>
          <a:ext cx="1295400" cy="3674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Родители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95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Обсуждают с детьми тему события, определяют</a:t>
                      </a:r>
                      <a:r>
                        <a:rPr lang="ru-RU" sz="1200" b="0" baseline="0" dirty="0" smtClean="0"/>
                        <a:t> свою </a:t>
                      </a:r>
                      <a:r>
                        <a:rPr lang="ru-RU" sz="1200" b="0" dirty="0" smtClean="0"/>
                        <a:t>степень участия и делают соответствующие записи на доске взаимодействия</a:t>
                      </a:r>
                      <a:endParaRPr lang="ru-RU" sz="1300" b="0" dirty="0" smtClean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rgbClr val="7030A0"/>
                          </a:solidFill>
                        </a:rPr>
                        <a:t>1-3 мин. (на одного родителя)</a:t>
                      </a:r>
                    </a:p>
                    <a:p>
                      <a:pPr algn="ctr"/>
                      <a:r>
                        <a:rPr lang="ru-RU" sz="1000" dirty="0" smtClean="0">
                          <a:solidFill>
                            <a:srgbClr val="7030A0"/>
                          </a:solidFill>
                        </a:rPr>
                        <a:t>20-30</a:t>
                      </a:r>
                      <a:r>
                        <a:rPr lang="ru-RU" sz="1000" baseline="0" dirty="0" smtClean="0">
                          <a:solidFill>
                            <a:srgbClr val="7030A0"/>
                          </a:solidFill>
                        </a:rPr>
                        <a:t> мин. (в среднем на группу)</a:t>
                      </a:r>
                      <a:endParaRPr lang="ru-RU" sz="1000" dirty="0" smtClean="0">
                        <a:solidFill>
                          <a:srgbClr val="7030A0"/>
                        </a:solidFill>
                      </a:endParaRP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225923"/>
              </p:ext>
            </p:extLst>
          </p:nvPr>
        </p:nvGraphicFramePr>
        <p:xfrm>
          <a:off x="7466260" y="1965244"/>
          <a:ext cx="1417256" cy="2722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722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Воспитатель</a:t>
                      </a:r>
                      <a:endParaRPr lang="ru-RU" sz="1200" dirty="0"/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079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Отмечает на доске взаимодействия выполнение</a:t>
                      </a:r>
                      <a:r>
                        <a:rPr lang="ru-RU" sz="1200" b="0" baseline="0" dirty="0" smtClean="0"/>
                        <a:t> задания, организует совместную с детьми  презентацию результатов</a:t>
                      </a:r>
                      <a:endParaRPr lang="ru-RU" sz="1200" b="0" dirty="0" smtClean="0"/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233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7030A0"/>
                          </a:solidFill>
                        </a:rPr>
                        <a:t>5-7 мин.</a:t>
                      </a:r>
                    </a:p>
                  </a:txBody>
                  <a:tcPr marL="91404" marR="91404" marT="45282" marB="4528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91404" marR="91404" marT="45282" marB="4528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Штриховая стрелка вправо 10"/>
          <p:cNvSpPr/>
          <p:nvPr/>
        </p:nvSpPr>
        <p:spPr>
          <a:xfrm>
            <a:off x="3303819" y="3222931"/>
            <a:ext cx="373950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7057978" y="3215055"/>
            <a:ext cx="366338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865441"/>
              </p:ext>
            </p:extLst>
          </p:nvPr>
        </p:nvGraphicFramePr>
        <p:xfrm>
          <a:off x="5391367" y="1968619"/>
          <a:ext cx="1666611" cy="2696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8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Родители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14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Выполняют совместно с детьми</a:t>
                      </a:r>
                      <a:r>
                        <a:rPr lang="ru-RU" sz="1200" baseline="0" dirty="0" smtClean="0"/>
                        <a:t> выбранное задание в рамках подготовки образовательного события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30-60 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005342"/>
              </p:ext>
            </p:extLst>
          </p:nvPr>
        </p:nvGraphicFramePr>
        <p:xfrm>
          <a:off x="206607" y="1965244"/>
          <a:ext cx="1278740" cy="2775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Воспитатель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7217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Выбор тематики образовательного события с учетом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потребностей 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возможностей,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интересов 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инициативы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воспитанников, их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родителей</a:t>
                      </a:r>
                    </a:p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(опрос 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</a:rPr>
                        <a:t>ВКонтакте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15-20 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marL="91404" marR="91404" marT="43022" marB="43022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Штриховая стрелка вправо 15"/>
          <p:cNvSpPr/>
          <p:nvPr/>
        </p:nvSpPr>
        <p:spPr>
          <a:xfrm>
            <a:off x="5004627" y="3222931"/>
            <a:ext cx="366338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1485347" y="3200348"/>
            <a:ext cx="366338" cy="444723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31840" y="6008764"/>
            <a:ext cx="2709502" cy="661207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83 –  167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3596" y="5091385"/>
            <a:ext cx="405956" cy="136815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ВХОД</a:t>
            </a:r>
            <a:endParaRPr lang="ru-RU" b="1" dirty="0"/>
          </a:p>
        </p:txBody>
      </p:sp>
      <p:sp>
        <p:nvSpPr>
          <p:cNvPr id="23" name="Стрелка вправо 22"/>
          <p:cNvSpPr/>
          <p:nvPr/>
        </p:nvSpPr>
        <p:spPr>
          <a:xfrm rot="16200000">
            <a:off x="169153" y="484640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318126" y="5082063"/>
            <a:ext cx="430338" cy="140824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ВЫХОД</a:t>
            </a:r>
            <a:endParaRPr lang="ru-RU" b="1" dirty="0"/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8387977" y="4776829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30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7170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323528" y="233895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 (было и стало)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8</a:t>
            </a:fld>
            <a:endParaRPr lang="ru-RU" sz="1400"/>
          </a:p>
        </p:txBody>
      </p:sp>
      <p:sp>
        <p:nvSpPr>
          <p:cNvPr id="18" name="Прямоугольник 17"/>
          <p:cNvSpPr/>
          <p:nvPr/>
        </p:nvSpPr>
        <p:spPr>
          <a:xfrm>
            <a:off x="567284" y="3400263"/>
            <a:ext cx="68974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Внедрение в практику образовательной работы старших групп </a:t>
            </a:r>
            <a:r>
              <a:rPr lang="ru-RU" sz="1600" b="1" dirty="0" smtClean="0">
                <a:solidFill>
                  <a:schemeClr val="bg1"/>
                </a:solidFill>
              </a:rPr>
              <a:t>МБДОУ    </a:t>
            </a:r>
            <a:r>
              <a:rPr lang="ru-RU" sz="1600" b="1" dirty="0">
                <a:solidFill>
                  <a:schemeClr val="bg1"/>
                </a:solidFill>
              </a:rPr>
              <a:t>д/с № 75 «бережливой» технологии  «План – дело - анализ».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0354" y="818011"/>
            <a:ext cx="8424936" cy="185169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9353" y="2813724"/>
            <a:ext cx="8424936" cy="1839411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6705" y="4797152"/>
            <a:ext cx="8424936" cy="187776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91297" y="886734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0" name="TextBox 41"/>
          <p:cNvSpPr txBox="1">
            <a:spLocks noChangeArrowheads="1"/>
          </p:cNvSpPr>
          <p:nvPr/>
        </p:nvSpPr>
        <p:spPr bwMode="auto">
          <a:xfrm>
            <a:off x="372427" y="1299695"/>
            <a:ext cx="1863394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Длительный процесс  сообщения (передачи) новостей о событии в группе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5045999" y="904818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47882" y="1181043"/>
            <a:ext cx="241644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Предварительное информирование родителей с использованием современных мессенджеров о предстоящем образовательном </a:t>
            </a:r>
            <a:r>
              <a:rPr lang="ru-RU" alt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событии (обсуждение в групповом чате, ВК)</a:t>
            </a:r>
            <a:endParaRPr lang="ru-RU" alt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41"/>
          <p:cNvSpPr txBox="1">
            <a:spLocks noChangeArrowheads="1"/>
          </p:cNvSpPr>
          <p:nvPr/>
        </p:nvSpPr>
        <p:spPr bwMode="auto">
          <a:xfrm>
            <a:off x="442706" y="3101309"/>
            <a:ext cx="2064614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Не эффективные механизмы взаимодействия педагогов и родителей</a:t>
            </a:r>
          </a:p>
        </p:txBody>
      </p:sp>
      <p:sp>
        <p:nvSpPr>
          <p:cNvPr id="25" name="TextBox 41"/>
          <p:cNvSpPr txBox="1">
            <a:spLocks noChangeArrowheads="1"/>
          </p:cNvSpPr>
          <p:nvPr/>
        </p:nvSpPr>
        <p:spPr bwMode="auto">
          <a:xfrm>
            <a:off x="4601021" y="3150715"/>
            <a:ext cx="1492682" cy="98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Изготовили </a:t>
            </a:r>
            <a:r>
              <a:rPr lang="ru-RU" altLang="ru-RU" sz="1200" b="1" dirty="0"/>
              <a:t>доску взаимодействия с родителями (</a:t>
            </a:r>
            <a:r>
              <a:rPr lang="ru-RU" altLang="ru-RU" sz="1200" b="1" dirty="0" err="1"/>
              <a:t>адвент</a:t>
            </a:r>
            <a:r>
              <a:rPr lang="ru-RU" altLang="ru-RU" sz="1200" b="1" dirty="0"/>
              <a:t>- календарь)</a:t>
            </a:r>
          </a:p>
        </p:txBody>
      </p:sp>
      <p:sp>
        <p:nvSpPr>
          <p:cNvPr id="29" name="TextBox 41"/>
          <p:cNvSpPr txBox="1">
            <a:spLocks noChangeArrowheads="1"/>
          </p:cNvSpPr>
          <p:nvPr/>
        </p:nvSpPr>
        <p:spPr bwMode="auto">
          <a:xfrm>
            <a:off x="391667" y="5172578"/>
            <a:ext cx="2098253" cy="138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Потеря рабочего времени во время обсуждения с родителями темы события, времени проведения, степени участия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4453179" y="5226407"/>
            <a:ext cx="1949025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sz="1200" b="1" dirty="0" smtClean="0"/>
              <a:t>Презентовали родителям </a:t>
            </a:r>
            <a:r>
              <a:rPr lang="ru-RU" sz="1200" b="1" dirty="0"/>
              <a:t> </a:t>
            </a:r>
            <a:r>
              <a:rPr lang="ru-RU" sz="1200" b="1" dirty="0" smtClean="0"/>
              <a:t>доску </a:t>
            </a:r>
            <a:r>
              <a:rPr lang="ru-RU" altLang="ru-RU" sz="1200" b="1" dirty="0"/>
              <a:t>взаимодействия</a:t>
            </a:r>
            <a:r>
              <a:rPr lang="ru-RU" altLang="ru-RU" sz="1200" b="1" dirty="0" smtClean="0"/>
              <a:t> (</a:t>
            </a:r>
            <a:r>
              <a:rPr lang="ru-RU" altLang="ru-RU" sz="1200" b="1" dirty="0" err="1"/>
              <a:t>адвент</a:t>
            </a:r>
            <a:r>
              <a:rPr lang="ru-RU" altLang="ru-RU" sz="1200" b="1" dirty="0"/>
              <a:t>- календарь</a:t>
            </a:r>
            <a:r>
              <a:rPr lang="ru-RU" altLang="ru-RU" sz="1200" b="1" dirty="0" smtClean="0"/>
              <a:t>) на групповой странице </a:t>
            </a:r>
            <a:r>
              <a:rPr lang="ru-RU" altLang="ru-RU" sz="1200" b="1" dirty="0" err="1" smtClean="0"/>
              <a:t>ВКонтакте</a:t>
            </a:r>
            <a:endParaRPr lang="ru-RU" sz="1200" b="1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874143" y="2925610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943696" y="5034466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4923533" y="2937997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4907785" y="4950182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3890" y="4046828"/>
            <a:ext cx="1651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Отсутствие обратной связи</a:t>
            </a:r>
          </a:p>
        </p:txBody>
      </p:sp>
      <p:pic>
        <p:nvPicPr>
          <p:cNvPr id="33" name="Рисунок 32"/>
          <p:cNvPicPr/>
          <p:nvPr/>
        </p:nvPicPr>
        <p:blipFill rotWithShape="1">
          <a:blip r:embed="rId6"/>
          <a:srcRect l="45673" t="27366" r="30129" b="15907"/>
          <a:stretch/>
        </p:blipFill>
        <p:spPr bwMode="auto">
          <a:xfrm>
            <a:off x="7183850" y="2869289"/>
            <a:ext cx="1572316" cy="17684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Рисунок 36"/>
          <p:cNvPicPr/>
          <p:nvPr/>
        </p:nvPicPr>
        <p:blipFill rotWithShape="1">
          <a:blip r:embed="rId7"/>
          <a:srcRect l="35736" t="28221" r="20994" b="20468"/>
          <a:stretch/>
        </p:blipFill>
        <p:spPr bwMode="auto">
          <a:xfrm>
            <a:off x="2509505" y="2998180"/>
            <a:ext cx="2119547" cy="14528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Рисунок 37"/>
          <p:cNvPicPr/>
          <p:nvPr/>
        </p:nvPicPr>
        <p:blipFill rotWithShape="1">
          <a:blip r:embed="rId8"/>
          <a:srcRect l="45353" t="31927" r="30288" b="13627"/>
          <a:stretch/>
        </p:blipFill>
        <p:spPr bwMode="auto">
          <a:xfrm>
            <a:off x="2800082" y="4828616"/>
            <a:ext cx="1447800" cy="18192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9" name="Рисунок 38"/>
          <p:cNvPicPr/>
          <p:nvPr/>
        </p:nvPicPr>
        <p:blipFill rotWithShape="1">
          <a:blip r:embed="rId9"/>
          <a:srcRect l="45193" t="27937" r="30128" b="13911"/>
          <a:stretch/>
        </p:blipFill>
        <p:spPr bwMode="auto">
          <a:xfrm>
            <a:off x="7020272" y="4828617"/>
            <a:ext cx="1440160" cy="18231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31225" y="895111"/>
            <a:ext cx="1296144" cy="1741286"/>
          </a:xfrm>
          <a:prstGeom prst="rect">
            <a:avLst/>
          </a:prstGeom>
        </p:spPr>
      </p:pic>
      <p:pic>
        <p:nvPicPr>
          <p:cNvPr id="32" name="Рисунок 31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918" y="3052964"/>
            <a:ext cx="1249134" cy="1209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717" y="1020932"/>
            <a:ext cx="1663776" cy="136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45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323528" y="233895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 (было и стало)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9</a:t>
            </a:fld>
            <a:endParaRPr lang="ru-RU" sz="1400"/>
          </a:p>
        </p:txBody>
      </p:sp>
      <p:sp>
        <p:nvSpPr>
          <p:cNvPr id="5" name="Прямоугольник 4"/>
          <p:cNvSpPr/>
          <p:nvPr/>
        </p:nvSpPr>
        <p:spPr>
          <a:xfrm>
            <a:off x="380354" y="818012"/>
            <a:ext cx="8424936" cy="325906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6705" y="4437112"/>
            <a:ext cx="8424936" cy="187776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052183" y="865856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3033104" y="891071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22" name="TextBox 41"/>
          <p:cNvSpPr txBox="1">
            <a:spLocks noChangeArrowheads="1"/>
          </p:cNvSpPr>
          <p:nvPr/>
        </p:nvSpPr>
        <p:spPr bwMode="auto">
          <a:xfrm>
            <a:off x="536726" y="1148233"/>
            <a:ext cx="2070728" cy="2310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/>
              <a:t>Пассивное выполнение поручений педагога,  слабая включенность в процесс подготовки образовательного события, необходимость «требовать» от родителей выполнения задания в рамках образовательного события </a:t>
            </a:r>
          </a:p>
        </p:txBody>
      </p:sp>
      <p:sp>
        <p:nvSpPr>
          <p:cNvPr id="27" name="TextBox 41"/>
          <p:cNvSpPr txBox="1">
            <a:spLocks noChangeArrowheads="1"/>
          </p:cNvSpPr>
          <p:nvPr/>
        </p:nvSpPr>
        <p:spPr bwMode="auto">
          <a:xfrm>
            <a:off x="2607454" y="1185623"/>
            <a:ext cx="1858971" cy="138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Родители совместно с детьми активно  используют </a:t>
            </a:r>
            <a:r>
              <a:rPr lang="ru-RU" sz="1200" b="1" dirty="0" err="1" smtClean="0"/>
              <a:t>адвент</a:t>
            </a:r>
            <a:r>
              <a:rPr lang="ru-RU" sz="1200" b="1" dirty="0" smtClean="0"/>
              <a:t>- календарь при подготовке образовательного события</a:t>
            </a:r>
            <a:endParaRPr lang="ru-RU" sz="12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076056" y="5189525"/>
            <a:ext cx="3456384" cy="806540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83 –  167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мин.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76358" y="5199920"/>
            <a:ext cx="3375561" cy="821368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ВПП (время протекания процесса) 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210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мин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.- до нескольких дней</a:t>
            </a:r>
            <a:endParaRPr lang="ru-RU" sz="1600" b="1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831110" y="4664942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30" name="TextBox 19"/>
          <p:cNvSpPr txBox="1">
            <a:spLocks noChangeArrowheads="1"/>
          </p:cNvSpPr>
          <p:nvPr/>
        </p:nvSpPr>
        <p:spPr bwMode="auto">
          <a:xfrm>
            <a:off x="6444208" y="4664941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pic>
        <p:nvPicPr>
          <p:cNvPr id="31" name="Рисунок 30"/>
          <p:cNvPicPr/>
          <p:nvPr/>
        </p:nvPicPr>
        <p:blipFill rotWithShape="1">
          <a:blip r:embed="rId6"/>
          <a:srcRect l="45353" t="37058" r="30128" b="14482"/>
          <a:stretch/>
        </p:blipFill>
        <p:spPr bwMode="auto">
          <a:xfrm>
            <a:off x="4770693" y="952072"/>
            <a:ext cx="2033554" cy="23329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Рисунок 37"/>
          <p:cNvPicPr/>
          <p:nvPr/>
        </p:nvPicPr>
        <p:blipFill rotWithShape="1">
          <a:blip r:embed="rId7"/>
          <a:srcRect l="45672" t="34492" r="30129" b="13912"/>
          <a:stretch/>
        </p:blipFill>
        <p:spPr bwMode="auto">
          <a:xfrm>
            <a:off x="6804247" y="1774096"/>
            <a:ext cx="1924829" cy="2272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014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</TotalTime>
  <Words>1136</Words>
  <Application>Microsoft Office PowerPoint</Application>
  <PresentationFormat>Экран (4:3)</PresentationFormat>
  <Paragraphs>207</Paragraphs>
  <Slides>10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Franklin Gothic Book</vt:lpstr>
      <vt:lpstr>Times New Roman</vt:lpstr>
      <vt:lpstr>Тема Office</vt:lpstr>
      <vt:lpstr>think-cell Slide</vt:lpstr>
      <vt:lpstr>Паспорт проекта  «Оптимизация процесса взаимодействия педагогов и родителей при подготовке образовательного события»</vt:lpstr>
      <vt:lpstr>Команда проекта </vt:lpstr>
      <vt:lpstr>Карта текущего состояния процесса «Оптимизация процесса взаимодействия педагогов и родителей при подготовке образовательного события»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Достигнутые результаты (было и стало) </vt:lpstr>
      <vt:lpstr>Достигнутые результаты (было и стало) </vt:lpstr>
      <vt:lpstr>Достигнутые результаты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МБДОУ №75</cp:lastModifiedBy>
  <cp:revision>193</cp:revision>
  <cp:lastPrinted>2022-08-02T12:35:37Z</cp:lastPrinted>
  <dcterms:created xsi:type="dcterms:W3CDTF">2018-08-20T14:01:12Z</dcterms:created>
  <dcterms:modified xsi:type="dcterms:W3CDTF">2022-08-03T06:42:05Z</dcterms:modified>
</cp:coreProperties>
</file>