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0066CC"/>
    <a:srgbClr val="993366"/>
    <a:srgbClr val="CC0066"/>
    <a:srgbClr val="FF9900"/>
    <a:srgbClr val="A50021"/>
    <a:srgbClr val="0080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DA790A9-C06E-4DF8-8D2F-415D2C43BE3F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02CF32-96CC-4980-809A-B3BFB3F0F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D158F-738E-491B-99A4-1DD8F48EA5C0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703E5-AB8F-4A62-980D-11C255C74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CE994-4417-4724-A028-02720D8D8E54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467-C131-412C-B53E-464381A7A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13B80-C6C5-415A-BDD5-6E1F8D680B34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01BC4-8DA5-4BB5-B838-D6ADF889C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51DD0-7197-4FBF-88FC-D3620573468E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ECBA5-8DB1-4D49-9C47-7EDDC28D4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8DB08-BE4C-4CA3-96F2-A7DB074732DA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A7AC6-E3D2-469E-B03B-8A06D39D8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4204F-07C0-42EC-9AAE-AD02FDE8FE56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717D6-A0F0-4B95-B44A-BBEC6490D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2BC1E-7D50-4D0D-A1D8-F9F15B0A8688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89D5C-4CAB-4692-ABA2-B7503C703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C4DBA-0B45-453A-B9F0-C31F54A36B00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EEEA2-D0B7-42F1-8581-C8CB04C35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AB714-B812-4DAA-8E17-87362A83D4F3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3328C-F797-448F-B186-65D43D66D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3BB2D-8A66-44A7-9C13-203C50A9F5D9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8FFDA-331E-452C-9120-60BFBEE57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F3DDF-593F-469E-9FA3-CBB9419B82F1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9B82C-543E-48CE-802D-B15A8A106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1909EB-B979-483F-ADED-DC3DFF6C4E85}" type="datetimeFigureOut">
              <a:rPr lang="ru-RU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1E80B9-0B60-488D-84A6-2409EFD03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1692275" y="115888"/>
            <a:ext cx="7200900" cy="1154112"/>
          </a:xfrm>
        </p:spPr>
        <p:txBody>
          <a:bodyPr/>
          <a:lstStyle/>
          <a:p>
            <a:r>
              <a:rPr lang="ru-RU" sz="1800" b="1" smtClean="0">
                <a:solidFill>
                  <a:srgbClr val="0070C0"/>
                </a:solidFill>
                <a:latin typeface="Arial" charset="0"/>
                <a:cs typeface="Arial" charset="0"/>
              </a:rPr>
              <a:t>Муниципальное  бюджетное дошкольное </a:t>
            </a:r>
            <a:br>
              <a:rPr lang="ru-RU" sz="1800" b="1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ru-RU" sz="1800" b="1" smtClean="0">
                <a:solidFill>
                  <a:srgbClr val="0070C0"/>
                </a:solidFill>
                <a:latin typeface="Arial" charset="0"/>
                <a:cs typeface="Arial" charset="0"/>
              </a:rPr>
              <a:t>образовательное учреждение детский сад №75  г. Белгорода</a:t>
            </a:r>
            <a:endParaRPr lang="ru-RU" sz="18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775" y="1568450"/>
            <a:ext cx="8534400" cy="224948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" charset="0"/>
              </a:rPr>
              <a:t>Современные технологии ранней логопедической помощи детям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268413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0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1190625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2" name="TextBox 3"/>
          <p:cNvSpPr txBox="1">
            <a:spLocks noChangeArrowheads="1"/>
          </p:cNvSpPr>
          <p:nvPr/>
        </p:nvSpPr>
        <p:spPr bwMode="auto">
          <a:xfrm>
            <a:off x="2411413" y="4941888"/>
            <a:ext cx="67325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rgbClr val="00B0F0"/>
                </a:solidFill>
              </a:rPr>
              <a:t>Подготовила: </a:t>
            </a:r>
            <a:r>
              <a:rPr lang="ru-RU" sz="2000" b="1" i="1">
                <a:solidFill>
                  <a:srgbClr val="00B0F0"/>
                </a:solidFill>
                <a:latin typeface="Calibri" pitchFamily="34" charset="0"/>
              </a:rPr>
              <a:t>Сапронова Елена Александровна,</a:t>
            </a:r>
          </a:p>
          <a:p>
            <a:pPr algn="ctr"/>
            <a:r>
              <a:rPr lang="ru-RU" sz="2000" b="1" i="1">
                <a:solidFill>
                  <a:srgbClr val="00B0F0"/>
                </a:solidFill>
                <a:latin typeface="Calibri" pitchFamily="34" charset="0"/>
              </a:rPr>
              <a:t>учитель-логопед  МБДОУ д/с №75 г. Белгорода</a:t>
            </a: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04526"/>
            <a:ext cx="2635294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0825" y="115888"/>
            <a:ext cx="8642350" cy="449262"/>
          </a:xfrm>
        </p:spPr>
        <p:txBody>
          <a:bodyPr>
            <a:normAutofit fontScale="90000"/>
          </a:bodyPr>
          <a:lstStyle/>
          <a:p>
            <a:r>
              <a:rPr lang="ru-RU" sz="2400" b="1" smtClean="0">
                <a:solidFill>
                  <a:srgbClr val="0070C0"/>
                </a:solidFill>
                <a:latin typeface="Arial" charset="0"/>
              </a:rPr>
              <a:t>АРОМАТЕРАПИЯ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7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10096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319088" y="1772816"/>
            <a:ext cx="6048375" cy="2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b="1" dirty="0">
                <a:solidFill>
                  <a:srgbClr val="0070C0"/>
                </a:solidFill>
              </a:rPr>
              <a:t>          Запахи управляют настроением, успокаивают перевозбужденную нервную систему, </a:t>
            </a:r>
            <a:r>
              <a:rPr lang="ru-RU" sz="2000" b="1" dirty="0" smtClean="0">
                <a:solidFill>
                  <a:srgbClr val="0070C0"/>
                </a:solidFill>
              </a:rPr>
              <a:t>повышают </a:t>
            </a:r>
            <a:r>
              <a:rPr lang="ru-RU" sz="2000" b="1" dirty="0">
                <a:solidFill>
                  <a:srgbClr val="0070C0"/>
                </a:solidFill>
              </a:rPr>
              <a:t>работоспособность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</a:p>
          <a:p>
            <a:pPr>
              <a:spcBef>
                <a:spcPct val="20000"/>
              </a:spcBef>
            </a:pPr>
            <a:endParaRPr lang="ru-RU" sz="20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8080"/>
                </a:solidFill>
              </a:rPr>
              <a:t>Виды </a:t>
            </a:r>
            <a:r>
              <a:rPr lang="ru-RU" sz="2000" b="1" dirty="0">
                <a:solidFill>
                  <a:srgbClr val="008080"/>
                </a:solidFill>
              </a:rPr>
              <a:t>ароматерапии: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ванны</a:t>
            </a:r>
            <a:r>
              <a:rPr lang="ru-RU" sz="2000" b="1" dirty="0">
                <a:solidFill>
                  <a:srgbClr val="0070C0"/>
                </a:solidFill>
              </a:rPr>
              <a:t>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распыления</a:t>
            </a:r>
            <a:r>
              <a:rPr lang="ru-RU" sz="2000" b="1" dirty="0">
                <a:solidFill>
                  <a:srgbClr val="0070C0"/>
                </a:solidFill>
              </a:rPr>
              <a:t>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ингаляции</a:t>
            </a:r>
            <a:r>
              <a:rPr lang="ru-RU" sz="2000" b="1" dirty="0">
                <a:solidFill>
                  <a:srgbClr val="0070C0"/>
                </a:solidFill>
              </a:rPr>
              <a:t>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массаж.</a:t>
            </a:r>
            <a:endParaRPr lang="ru-RU" sz="20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  <a:buFontTx/>
              <a:buChar char="-"/>
            </a:pP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319088" y="820243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000" b="1" dirty="0">
                <a:solidFill>
                  <a:srgbClr val="C00000"/>
                </a:solidFill>
              </a:rPr>
              <a:t>Ароматерапия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i="1" dirty="0">
                <a:solidFill>
                  <a:srgbClr val="0070C0"/>
                </a:solidFill>
              </a:rPr>
              <a:t>– это применение эфирных масел и масляных суспензий с целью укрепления здоровья человека.</a:t>
            </a:r>
          </a:p>
        </p:txBody>
      </p:sp>
      <p:pic>
        <p:nvPicPr>
          <p:cNvPr id="33803" name="Picture 11" descr="20240211_180338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6716" y="1585990"/>
            <a:ext cx="3307284" cy="4017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2952" y="88165"/>
            <a:ext cx="8642350" cy="49603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ЦВЕТОТЕРАПИЯ (ХРОМОТЕРАПИЯ)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4821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10096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167054" y="2089576"/>
            <a:ext cx="5725498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Работа </a:t>
            </a:r>
            <a:r>
              <a:rPr lang="ru-RU" sz="2000" b="1" dirty="0">
                <a:solidFill>
                  <a:srgbClr val="0070C0"/>
                </a:solidFill>
              </a:rPr>
              <a:t>с цветом способствует решению многих задач: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повышает </a:t>
            </a:r>
            <a:r>
              <a:rPr lang="ru-RU" sz="2000" b="1" dirty="0">
                <a:solidFill>
                  <a:srgbClr val="0070C0"/>
                </a:solidFill>
              </a:rPr>
              <a:t>уровень </a:t>
            </a:r>
            <a:r>
              <a:rPr lang="ru-RU" sz="2000" b="1" dirty="0" err="1">
                <a:solidFill>
                  <a:srgbClr val="0070C0"/>
                </a:solidFill>
              </a:rPr>
              <a:t>коммуникативности</a:t>
            </a:r>
            <a:r>
              <a:rPr lang="ru-RU" sz="2000" b="1" dirty="0">
                <a:solidFill>
                  <a:srgbClr val="0070C0"/>
                </a:solidFill>
              </a:rPr>
              <a:t> детей, их эмоциональную отзывчивость;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обогащает </a:t>
            </a:r>
            <a:r>
              <a:rPr lang="ru-RU" sz="2000" b="1" dirty="0">
                <a:solidFill>
                  <a:srgbClr val="0070C0"/>
                </a:solidFill>
              </a:rPr>
              <a:t>сенсорный и эмоциональный опыт детей;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знакомит </a:t>
            </a:r>
            <a:r>
              <a:rPr lang="ru-RU" sz="2000" b="1" dirty="0">
                <a:solidFill>
                  <a:srgbClr val="0070C0"/>
                </a:solidFill>
              </a:rPr>
              <a:t>с приемами управления своими чувствами;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</a:rPr>
              <a:t>формирует </a:t>
            </a:r>
            <a:r>
              <a:rPr lang="ru-RU" sz="2000" b="1">
                <a:solidFill>
                  <a:srgbClr val="0070C0"/>
                </a:solidFill>
              </a:rPr>
              <a:t>навыки </a:t>
            </a:r>
            <a:r>
              <a:rPr lang="ru-RU" sz="2000" b="1" smtClean="0">
                <a:solidFill>
                  <a:srgbClr val="0070C0"/>
                </a:solidFill>
              </a:rPr>
              <a:t>самоконтроля.</a:t>
            </a:r>
            <a:endParaRPr lang="ru-RU" sz="20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  <a:buFontTx/>
              <a:buChar char="-"/>
            </a:pP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58738" y="828369"/>
            <a:ext cx="897775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000" b="1" dirty="0" err="1">
                <a:solidFill>
                  <a:srgbClr val="C00000"/>
                </a:solidFill>
              </a:rPr>
              <a:t>Цветотерапия</a:t>
            </a:r>
            <a:r>
              <a:rPr lang="ru-RU" sz="2000" b="1" dirty="0">
                <a:solidFill>
                  <a:srgbClr val="C00000"/>
                </a:solidFill>
              </a:rPr>
              <a:t> (</a:t>
            </a:r>
            <a:r>
              <a:rPr lang="ru-RU" sz="2000" b="1" dirty="0" err="1">
                <a:solidFill>
                  <a:srgbClr val="C00000"/>
                </a:solidFill>
              </a:rPr>
              <a:t>хромотерапия</a:t>
            </a:r>
            <a:r>
              <a:rPr lang="ru-RU" sz="2000" b="1" dirty="0">
                <a:solidFill>
                  <a:srgbClr val="C00000"/>
                </a:solidFill>
              </a:rPr>
              <a:t>) </a:t>
            </a:r>
            <a:r>
              <a:rPr lang="ru-RU" sz="2000" b="1" i="1" dirty="0">
                <a:solidFill>
                  <a:srgbClr val="0070C0"/>
                </a:solidFill>
              </a:rPr>
              <a:t>– восстановление индивидуального биологического ритма с помощью специально подобранного цвета.</a:t>
            </a:r>
          </a:p>
        </p:txBody>
      </p:sp>
      <p:pic>
        <p:nvPicPr>
          <p:cNvPr id="34827" name="Picture 11" descr="IMG-f58f98b86a9738a6b27581c9305f6b01-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3113" y="2277391"/>
            <a:ext cx="3570970" cy="2677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>
          <a:xfrm>
            <a:off x="1692275" y="115888"/>
            <a:ext cx="7200900" cy="1154112"/>
          </a:xfrm>
        </p:spPr>
        <p:txBody>
          <a:bodyPr/>
          <a:lstStyle/>
          <a:p>
            <a:r>
              <a:rPr lang="ru-RU" sz="1800" b="1" smtClean="0">
                <a:solidFill>
                  <a:srgbClr val="0070C0"/>
                </a:solidFill>
                <a:latin typeface="Arial" charset="0"/>
                <a:cs typeface="Arial" charset="0"/>
              </a:rPr>
              <a:t>Муниципальное  бюджетное дошкольное </a:t>
            </a:r>
            <a:br>
              <a:rPr lang="ru-RU" sz="1800" b="1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ru-RU" sz="1800" b="1" smtClean="0">
                <a:solidFill>
                  <a:srgbClr val="0070C0"/>
                </a:solidFill>
                <a:latin typeface="Arial" charset="0"/>
                <a:cs typeface="Arial" charset="0"/>
              </a:rPr>
              <a:t>образовательное учреждение детский сад №75 г. Белгорода</a:t>
            </a:r>
            <a:endParaRPr lang="ru-RU" sz="18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7338" y="1773238"/>
            <a:ext cx="8569325" cy="38877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cap="all" dirty="0">
              <a:solidFill>
                <a:srgbClr val="0070C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cap="all" dirty="0">
              <a:solidFill>
                <a:srgbClr val="0070C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cap="all" dirty="0">
                <a:solidFill>
                  <a:srgbClr val="0070C0"/>
                </a:solidFill>
              </a:rPr>
              <a:t>СПАСИБО ЗА ВНИМАНИЕ!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268413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4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1190625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115888"/>
            <a:ext cx="8642350" cy="1154112"/>
          </a:xfrm>
        </p:spPr>
        <p:txBody>
          <a:bodyPr>
            <a:normAutofit/>
          </a:bodyPr>
          <a:lstStyle/>
          <a:p>
            <a:r>
              <a:rPr lang="ru-RU" sz="2400" b="1" smtClean="0">
                <a:solidFill>
                  <a:srgbClr val="0070C0"/>
                </a:solidFill>
                <a:latin typeface="Arial" charset="0"/>
              </a:rPr>
              <a:t>СОВРЕМЕННЫЕ ТЕХНОЛОГИИ РАННЕЙ ЛОГОПЕДИЧЕСКОЙ ПОМОЩИ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268413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8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39624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304800" y="1989138"/>
            <a:ext cx="8534400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Tx/>
              <a:buChar char="-"/>
            </a:pPr>
            <a:r>
              <a:rPr lang="ru-RU" sz="3200" b="1" dirty="0" smtClean="0">
                <a:solidFill>
                  <a:srgbClr val="0070C0"/>
                </a:solidFill>
              </a:rPr>
              <a:t> арт-терапевтические </a:t>
            </a:r>
            <a:r>
              <a:rPr lang="ru-RU" sz="3200" b="1" dirty="0">
                <a:solidFill>
                  <a:srgbClr val="0070C0"/>
                </a:solidFill>
              </a:rPr>
              <a:t>технологии;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телесноориентированные</a:t>
            </a:r>
            <a:r>
              <a:rPr lang="ru-RU" sz="3200" b="1" dirty="0">
                <a:solidFill>
                  <a:srgbClr val="0070C0"/>
                </a:solidFill>
              </a:rPr>
              <a:t> технологии;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3200" b="1" dirty="0">
                <a:solidFill>
                  <a:srgbClr val="0070C0"/>
                </a:solidFill>
              </a:rPr>
              <a:t> информационные технологии;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3200" b="1" dirty="0">
                <a:solidFill>
                  <a:srgbClr val="0070C0"/>
                </a:solidFill>
              </a:rPr>
              <a:t> нейропсихологические технологии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0825" y="111251"/>
            <a:ext cx="8642350" cy="7213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ВИДЫ 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АРТ-ТЕРАПИИ </a:t>
            </a:r>
            <a:endParaRPr lang="ru-RU" sz="2400" b="1" dirty="0" smtClean="0">
              <a:solidFill>
                <a:srgbClr val="0070C0"/>
              </a:solidFill>
              <a:latin typeface="Arial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908720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29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39624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598488" y="1192934"/>
            <a:ext cx="8534400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музыкотерапия </a:t>
            </a:r>
            <a:r>
              <a:rPr lang="ru-RU" sz="2000" b="1" dirty="0">
                <a:solidFill>
                  <a:srgbClr val="0070C0"/>
                </a:solidFill>
              </a:rPr>
              <a:t>(</a:t>
            </a:r>
            <a:r>
              <a:rPr lang="ru-RU" sz="2000" b="1" dirty="0" err="1">
                <a:solidFill>
                  <a:srgbClr val="0070C0"/>
                </a:solidFill>
              </a:rPr>
              <a:t>вокалотерапия</a:t>
            </a:r>
            <a:r>
              <a:rPr lang="ru-RU" sz="2000" b="1" dirty="0">
                <a:solidFill>
                  <a:srgbClr val="0070C0"/>
                </a:solidFill>
              </a:rPr>
              <a:t>, игра на музыкальных инструментах);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изо-терапия </a:t>
            </a:r>
            <a:r>
              <a:rPr lang="ru-RU" sz="2000" b="1" dirty="0">
                <a:solidFill>
                  <a:srgbClr val="0070C0"/>
                </a:solidFill>
              </a:rPr>
              <a:t>(нетрадиционные техники рисования);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err="1">
                <a:solidFill>
                  <a:srgbClr val="0070C0"/>
                </a:solidFill>
              </a:rPr>
              <a:t>кинезиотерапия</a:t>
            </a:r>
            <a:r>
              <a:rPr lang="ru-RU" sz="2000" b="1" dirty="0">
                <a:solidFill>
                  <a:srgbClr val="0070C0"/>
                </a:solidFill>
              </a:rPr>
              <a:t> (</a:t>
            </a:r>
            <a:r>
              <a:rPr lang="ru-RU" sz="2000" b="1" dirty="0" err="1">
                <a:solidFill>
                  <a:srgbClr val="0070C0"/>
                </a:solidFill>
              </a:rPr>
              <a:t>танцетерапия</a:t>
            </a:r>
            <a:r>
              <a:rPr lang="ru-RU" sz="2000" b="1" dirty="0">
                <a:solidFill>
                  <a:srgbClr val="0070C0"/>
                </a:solidFill>
              </a:rPr>
              <a:t>, телесно-ориентированная терапия, </a:t>
            </a:r>
            <a:r>
              <a:rPr lang="ru-RU" sz="2000" b="1" dirty="0" err="1">
                <a:solidFill>
                  <a:srgbClr val="0070C0"/>
                </a:solidFill>
              </a:rPr>
              <a:t>логоритмика</a:t>
            </a:r>
            <a:r>
              <a:rPr lang="ru-RU" sz="2000" b="1" dirty="0">
                <a:solidFill>
                  <a:srgbClr val="0070C0"/>
                </a:solidFill>
              </a:rPr>
              <a:t>, </a:t>
            </a:r>
            <a:r>
              <a:rPr lang="ru-RU" sz="2000" b="1" dirty="0" err="1">
                <a:solidFill>
                  <a:srgbClr val="0070C0"/>
                </a:solidFill>
              </a:rPr>
              <a:t>психогимнастика</a:t>
            </a:r>
            <a:r>
              <a:rPr lang="ru-RU" sz="2000" b="1" dirty="0">
                <a:solidFill>
                  <a:srgbClr val="0070C0"/>
                </a:solidFill>
              </a:rPr>
              <a:t>);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err="1">
                <a:solidFill>
                  <a:srgbClr val="0070C0"/>
                </a:solidFill>
              </a:rPr>
              <a:t>сказкотерапия</a:t>
            </a:r>
            <a:r>
              <a:rPr lang="ru-RU" sz="2000" b="1" dirty="0">
                <a:solidFill>
                  <a:srgbClr val="0070C0"/>
                </a:solidFill>
              </a:rPr>
              <a:t>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err="1">
                <a:solidFill>
                  <a:srgbClr val="0070C0"/>
                </a:solidFill>
              </a:rPr>
              <a:t>куклотерапия</a:t>
            </a:r>
            <a:r>
              <a:rPr lang="ru-RU" sz="2000" b="1" dirty="0">
                <a:solidFill>
                  <a:srgbClr val="0070C0"/>
                </a:solidFill>
              </a:rPr>
              <a:t>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</a:rPr>
              <a:t> креативная </a:t>
            </a:r>
            <a:r>
              <a:rPr lang="ru-RU" sz="2000" b="1" dirty="0" err="1">
                <a:solidFill>
                  <a:srgbClr val="0070C0"/>
                </a:solidFill>
              </a:rPr>
              <a:t>игротерапия</a:t>
            </a:r>
            <a:r>
              <a:rPr lang="ru-RU" sz="2000" b="1" dirty="0">
                <a:solidFill>
                  <a:srgbClr val="0070C0"/>
                </a:solidFill>
              </a:rPr>
              <a:t> (песочная терапия);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err="1">
                <a:solidFill>
                  <a:srgbClr val="0070C0"/>
                </a:solidFill>
              </a:rPr>
              <a:t>смехотерапия</a:t>
            </a:r>
            <a:r>
              <a:rPr lang="ru-RU" sz="2000" b="1" dirty="0">
                <a:solidFill>
                  <a:srgbClr val="0070C0"/>
                </a:solidFill>
              </a:rPr>
              <a:t>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</a:rPr>
              <a:t> ароматерапия;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err="1">
                <a:solidFill>
                  <a:srgbClr val="0070C0"/>
                </a:solidFill>
              </a:rPr>
              <a:t>цветотерапия</a:t>
            </a:r>
            <a:r>
              <a:rPr lang="ru-RU" sz="2000" b="1" dirty="0">
                <a:solidFill>
                  <a:srgbClr val="0070C0"/>
                </a:solidFill>
              </a:rPr>
              <a:t> (</a:t>
            </a:r>
            <a:r>
              <a:rPr lang="ru-RU" sz="2000" b="1" dirty="0" err="1">
                <a:solidFill>
                  <a:srgbClr val="0070C0"/>
                </a:solidFill>
              </a:rPr>
              <a:t>хромотерапия</a:t>
            </a:r>
            <a:r>
              <a:rPr lang="ru-RU" sz="2000" b="1" dirty="0">
                <a:solidFill>
                  <a:srgbClr val="0070C0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IMG-056702df02032f901320419e1f905fb6-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3427413"/>
            <a:ext cx="3708400" cy="278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0825" y="115888"/>
            <a:ext cx="8642350" cy="61912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МУЗЫКОТЕРАПИЯ</a:t>
            </a:r>
            <a:r>
              <a:rPr lang="ru-RU" sz="2400" b="1" dirty="0">
                <a:solidFill>
                  <a:srgbClr val="0070C0"/>
                </a:solidFill>
              </a:rPr>
              <a:t> – метод психотерапии, основанный на эмоциональном восприятии музыки</a:t>
            </a:r>
            <a:endParaRPr lang="ru-RU" sz="2400" b="1" dirty="0" smtClean="0">
              <a:solidFill>
                <a:srgbClr val="0070C0"/>
              </a:solidFill>
              <a:latin typeface="Arial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3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10096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395536" y="909738"/>
            <a:ext cx="8748464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 b="1" cap="all" dirty="0">
                <a:solidFill>
                  <a:srgbClr val="008080"/>
                </a:solidFill>
              </a:rPr>
              <a:t>Коррекционные задачи музыкотерапии: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нормализация </a:t>
            </a:r>
            <a:r>
              <a:rPr lang="ru-RU" sz="2000" b="1" dirty="0">
                <a:solidFill>
                  <a:srgbClr val="0070C0"/>
                </a:solidFill>
              </a:rPr>
              <a:t>нейродинамических процессов коры головного </a:t>
            </a:r>
            <a:r>
              <a:rPr lang="ru-RU" sz="2000" b="1" dirty="0" smtClean="0">
                <a:solidFill>
                  <a:srgbClr val="0070C0"/>
                </a:solidFill>
              </a:rPr>
              <a:t>мозга;</a:t>
            </a:r>
            <a:endParaRPr lang="ru-RU" sz="20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стимуляция </a:t>
            </a:r>
            <a:r>
              <a:rPr lang="ru-RU" sz="2000" b="1" dirty="0">
                <a:solidFill>
                  <a:srgbClr val="0070C0"/>
                </a:solidFill>
              </a:rPr>
              <a:t>слухового </a:t>
            </a:r>
            <a:r>
              <a:rPr lang="ru-RU" sz="2000" b="1" dirty="0" smtClean="0">
                <a:solidFill>
                  <a:srgbClr val="0070C0"/>
                </a:solidFill>
              </a:rPr>
              <a:t>восприятия;</a:t>
            </a:r>
            <a:endParaRPr lang="ru-RU" sz="20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коррекция </a:t>
            </a:r>
            <a:r>
              <a:rPr lang="ru-RU" sz="2000" b="1" dirty="0">
                <a:solidFill>
                  <a:srgbClr val="0070C0"/>
                </a:solidFill>
              </a:rPr>
              <a:t>и развитие ощущений, восприятий, </a:t>
            </a:r>
            <a:r>
              <a:rPr lang="ru-RU" sz="2000" b="1" dirty="0" smtClean="0">
                <a:solidFill>
                  <a:srgbClr val="0070C0"/>
                </a:solidFill>
              </a:rPr>
              <a:t>представлений;</a:t>
            </a:r>
            <a:endParaRPr lang="ru-RU" sz="20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формирование </a:t>
            </a:r>
            <a:r>
              <a:rPr lang="ru-RU" sz="2000" b="1" dirty="0">
                <a:solidFill>
                  <a:srgbClr val="0070C0"/>
                </a:solidFill>
              </a:rPr>
              <a:t>слоговой структуры </a:t>
            </a:r>
            <a:r>
              <a:rPr lang="ru-RU" sz="2000" b="1" dirty="0" smtClean="0">
                <a:solidFill>
                  <a:srgbClr val="0070C0"/>
                </a:solidFill>
              </a:rPr>
              <a:t>слова;</a:t>
            </a:r>
            <a:endParaRPr lang="ru-RU" sz="20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нормализация </a:t>
            </a:r>
            <a:r>
              <a:rPr lang="ru-RU" sz="2000" b="1" dirty="0">
                <a:solidFill>
                  <a:srgbClr val="0070C0"/>
                </a:solidFill>
              </a:rPr>
              <a:t>просодической стороны </a:t>
            </a:r>
            <a:r>
              <a:rPr lang="ru-RU" sz="2000" b="1" dirty="0" smtClean="0">
                <a:solidFill>
                  <a:srgbClr val="0070C0"/>
                </a:solidFill>
              </a:rPr>
              <a:t>речи.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0825" y="115888"/>
            <a:ext cx="8642350" cy="44767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ИЗО-ТЕРАПИЯ </a:t>
            </a:r>
            <a:endParaRPr lang="ru-RU" sz="2400" b="1" dirty="0" smtClean="0">
              <a:solidFill>
                <a:srgbClr val="0070C0"/>
              </a:solidFill>
              <a:latin typeface="Arial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7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10096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250825" y="1604704"/>
            <a:ext cx="3907111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техника </a:t>
            </a:r>
            <a:r>
              <a:rPr lang="ru-RU" sz="2000" b="1" dirty="0">
                <a:solidFill>
                  <a:srgbClr val="0070C0"/>
                </a:solidFill>
              </a:rPr>
              <a:t>«</a:t>
            </a:r>
            <a:r>
              <a:rPr lang="ru-RU" sz="2000" b="1" dirty="0" err="1">
                <a:solidFill>
                  <a:srgbClr val="0070C0"/>
                </a:solidFill>
              </a:rPr>
              <a:t>кляксография</a:t>
            </a:r>
            <a:r>
              <a:rPr lang="ru-RU" sz="2000" b="1" dirty="0">
                <a:solidFill>
                  <a:srgbClr val="0070C0"/>
                </a:solidFill>
              </a:rPr>
              <a:t>»;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рисование </a:t>
            </a:r>
            <a:r>
              <a:rPr lang="ru-RU" sz="2000" b="1" dirty="0">
                <a:solidFill>
                  <a:srgbClr val="0070C0"/>
                </a:solidFill>
              </a:rPr>
              <a:t>мягкой бумагой;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техника </a:t>
            </a:r>
            <a:r>
              <a:rPr lang="ru-RU" sz="2000" b="1" dirty="0">
                <a:solidFill>
                  <a:srgbClr val="0070C0"/>
                </a:solidFill>
              </a:rPr>
              <a:t>отпечатывания ватой;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рисование </a:t>
            </a:r>
            <a:r>
              <a:rPr lang="ru-RU" sz="2000" b="1" dirty="0">
                <a:solidFill>
                  <a:srgbClr val="0070C0"/>
                </a:solidFill>
              </a:rPr>
              <a:t>ладонями;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пальцевая </a:t>
            </a:r>
            <a:r>
              <a:rPr lang="ru-RU" sz="2000" b="1" dirty="0">
                <a:solidFill>
                  <a:srgbClr val="0070C0"/>
                </a:solidFill>
              </a:rPr>
              <a:t>живопись;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рисование </a:t>
            </a:r>
            <a:r>
              <a:rPr lang="ru-RU" sz="2000" b="1" dirty="0">
                <a:solidFill>
                  <a:srgbClr val="0070C0"/>
                </a:solidFill>
              </a:rPr>
              <a:t>на стекле;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техника </a:t>
            </a:r>
            <a:r>
              <a:rPr lang="ru-RU" sz="2000" b="1" dirty="0">
                <a:solidFill>
                  <a:srgbClr val="0070C0"/>
                </a:solidFill>
              </a:rPr>
              <a:t>рисования палочками, листьями;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рисование </a:t>
            </a:r>
            <a:r>
              <a:rPr lang="ru-RU" sz="2000" b="1" dirty="0">
                <a:solidFill>
                  <a:srgbClr val="0070C0"/>
                </a:solidFill>
              </a:rPr>
              <a:t>на манке</a:t>
            </a: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539552" y="895775"/>
            <a:ext cx="80585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000" b="1" dirty="0">
                <a:solidFill>
                  <a:srgbClr val="008080"/>
                </a:solidFill>
              </a:rPr>
              <a:t>Техники </a:t>
            </a:r>
            <a:r>
              <a:rPr lang="ru-RU" sz="2000" b="1" dirty="0" smtClean="0">
                <a:solidFill>
                  <a:srgbClr val="008080"/>
                </a:solidFill>
              </a:rPr>
              <a:t>изо-терапии</a:t>
            </a:r>
            <a:r>
              <a:rPr lang="ru-RU" sz="2000" b="1" dirty="0">
                <a:solidFill>
                  <a:srgbClr val="008080"/>
                </a:solidFill>
              </a:rPr>
              <a:t>, используемые для развития речи: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936" y="1873320"/>
            <a:ext cx="4860377" cy="3645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405" y="32199"/>
            <a:ext cx="8642350" cy="5773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СКАЗКОТЕРАПИЯ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11824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701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10096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172011" y="2207382"/>
            <a:ext cx="5940425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b="1" dirty="0">
                <a:solidFill>
                  <a:srgbClr val="008080"/>
                </a:solidFill>
              </a:rPr>
              <a:t>Коррекционные задачи </a:t>
            </a:r>
            <a:r>
              <a:rPr lang="ru-RU" sz="2000" b="1" dirty="0" err="1">
                <a:solidFill>
                  <a:srgbClr val="008080"/>
                </a:solidFill>
              </a:rPr>
              <a:t>сказкотерапии</a:t>
            </a:r>
            <a:r>
              <a:rPr lang="ru-RU" sz="2000" b="1" dirty="0">
                <a:solidFill>
                  <a:srgbClr val="008080"/>
                </a:solidFill>
              </a:rPr>
              <a:t>: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создание </a:t>
            </a:r>
            <a:r>
              <a:rPr lang="ru-RU" sz="2000" b="1" dirty="0">
                <a:solidFill>
                  <a:srgbClr val="0070C0"/>
                </a:solidFill>
              </a:rPr>
              <a:t>коммуникативной направленности каждого слова и высказывания ребенка;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совершенствование </a:t>
            </a:r>
            <a:r>
              <a:rPr lang="ru-RU" sz="2000" b="1" dirty="0">
                <a:solidFill>
                  <a:srgbClr val="0070C0"/>
                </a:solidFill>
              </a:rPr>
              <a:t>лексико-грамматических средств языка;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взаимосвязь </a:t>
            </a:r>
            <a:r>
              <a:rPr lang="ru-RU" sz="2000" b="1" dirty="0">
                <a:solidFill>
                  <a:srgbClr val="0070C0"/>
                </a:solidFill>
              </a:rPr>
              <a:t>зрительного, слухового и </a:t>
            </a:r>
            <a:r>
              <a:rPr lang="ru-RU" sz="2000" b="1" dirty="0" err="1">
                <a:solidFill>
                  <a:srgbClr val="0070C0"/>
                </a:solidFill>
              </a:rPr>
              <a:t>монорного</a:t>
            </a:r>
            <a:r>
              <a:rPr lang="ru-RU" sz="2000" b="1" dirty="0">
                <a:solidFill>
                  <a:srgbClr val="0070C0"/>
                </a:solidFill>
              </a:rPr>
              <a:t> анализаторов;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2000" b="1" dirty="0" smtClean="0">
                <a:solidFill>
                  <a:srgbClr val="0070C0"/>
                </a:solidFill>
              </a:rPr>
              <a:t> совершенствование </a:t>
            </a:r>
            <a:r>
              <a:rPr lang="ru-RU" sz="2000" b="1" dirty="0">
                <a:solidFill>
                  <a:srgbClr val="0070C0"/>
                </a:solidFill>
              </a:rPr>
              <a:t>звуковой стороны </a:t>
            </a:r>
            <a:r>
              <a:rPr lang="ru-RU" sz="2000" b="1" dirty="0" smtClean="0">
                <a:solidFill>
                  <a:srgbClr val="0070C0"/>
                </a:solidFill>
              </a:rPr>
              <a:t>речи.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261731" y="753966"/>
            <a:ext cx="8496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000" b="1" dirty="0" err="1">
                <a:solidFill>
                  <a:srgbClr val="C00000"/>
                </a:solidFill>
              </a:rPr>
              <a:t>Сказкотерапия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i="1" dirty="0">
                <a:solidFill>
                  <a:srgbClr val="0070C0"/>
                </a:solidFill>
              </a:rPr>
              <a:t>– метод, использующий сказочную форму для речевого развития личности, расширения сознания и совершенствования взаимодействия через речь с окружающим миром.</a:t>
            </a:r>
          </a:p>
        </p:txBody>
      </p:sp>
      <p:pic>
        <p:nvPicPr>
          <p:cNvPr id="29707" name="Picture 11" descr="IMG-0a1f8aae6ce7956f9988f79c8b43551d-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5763" y="1958879"/>
            <a:ext cx="3539992" cy="3671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91156" y="42094"/>
            <a:ext cx="8642350" cy="577304"/>
          </a:xfrm>
        </p:spPr>
        <p:txBody>
          <a:bodyPr>
            <a:normAutofit/>
          </a:bodyPr>
          <a:lstStyle/>
          <a:p>
            <a:r>
              <a:rPr lang="ru-RU" sz="2400" b="1" smtClean="0">
                <a:solidFill>
                  <a:srgbClr val="0070C0"/>
                </a:solidFill>
                <a:latin typeface="Arial" charset="0"/>
              </a:rPr>
              <a:t>КУКЛОТЕРАПИЯ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19398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5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10096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137558" y="2175028"/>
            <a:ext cx="5940425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b="1" dirty="0">
                <a:solidFill>
                  <a:srgbClr val="0070C0"/>
                </a:solidFill>
              </a:rPr>
              <a:t>          </a:t>
            </a:r>
            <a:r>
              <a:rPr lang="ru-RU" sz="2000" b="1" dirty="0">
                <a:solidFill>
                  <a:srgbClr val="008080"/>
                </a:solidFill>
              </a:rPr>
              <a:t>Цель </a:t>
            </a:r>
            <a:r>
              <a:rPr lang="ru-RU" sz="2000" b="1" dirty="0" err="1" smtClean="0">
                <a:solidFill>
                  <a:srgbClr val="008080"/>
                </a:solidFill>
              </a:rPr>
              <a:t>куклотерапии</a:t>
            </a:r>
            <a:r>
              <a:rPr lang="ru-RU" sz="2000" b="1" dirty="0" smtClean="0">
                <a:solidFill>
                  <a:srgbClr val="00808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- помочь </a:t>
            </a:r>
            <a:r>
              <a:rPr lang="ru-RU" sz="2000" b="1" dirty="0">
                <a:solidFill>
                  <a:srgbClr val="0070C0"/>
                </a:solidFill>
              </a:rPr>
              <a:t>сгладить переживания, укрепить психическое здоровье, улучшить социальную адаптацию, повысить самосознание.</a:t>
            </a:r>
          </a:p>
          <a:p>
            <a:pPr>
              <a:spcBef>
                <a:spcPct val="20000"/>
              </a:spcBef>
            </a:pPr>
            <a:r>
              <a:rPr lang="ru-RU" sz="2000" b="1" dirty="0">
                <a:solidFill>
                  <a:srgbClr val="0070C0"/>
                </a:solidFill>
              </a:rPr>
              <a:t>          </a:t>
            </a:r>
            <a:r>
              <a:rPr lang="ru-RU" sz="2000" b="1" dirty="0">
                <a:solidFill>
                  <a:srgbClr val="008080"/>
                </a:solidFill>
              </a:rPr>
              <a:t>Задачи </a:t>
            </a:r>
            <a:r>
              <a:rPr lang="ru-RU" sz="2000" b="1" dirty="0" err="1">
                <a:solidFill>
                  <a:srgbClr val="008080"/>
                </a:solidFill>
              </a:rPr>
              <a:t>куклотерапии</a:t>
            </a:r>
            <a:r>
              <a:rPr lang="ru-RU" sz="2000" b="1" dirty="0">
                <a:solidFill>
                  <a:srgbClr val="008080"/>
                </a:solidFill>
              </a:rPr>
              <a:t>: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- совершенствование </a:t>
            </a:r>
            <a:r>
              <a:rPr lang="ru-RU" sz="2000" b="1" dirty="0">
                <a:solidFill>
                  <a:srgbClr val="0070C0"/>
                </a:solidFill>
              </a:rPr>
              <a:t>мелкой моторики;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- развитие </a:t>
            </a:r>
            <a:r>
              <a:rPr lang="ru-RU" sz="2000" b="1" dirty="0">
                <a:solidFill>
                  <a:srgbClr val="0070C0"/>
                </a:solidFill>
              </a:rPr>
              <a:t>посредством куклы способов выражения эмоций, чувств, состояний, </a:t>
            </a:r>
            <a:r>
              <a:rPr lang="ru-RU" sz="2000" b="1" dirty="0" smtClean="0">
                <a:solidFill>
                  <a:srgbClr val="0070C0"/>
                </a:solidFill>
              </a:rPr>
              <a:t>движений.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64181" y="763861"/>
            <a:ext cx="8496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000" b="1" dirty="0" err="1">
                <a:solidFill>
                  <a:srgbClr val="C00000"/>
                </a:solidFill>
              </a:rPr>
              <a:t>Куклотерапия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i="1" dirty="0">
                <a:solidFill>
                  <a:srgbClr val="0070C0"/>
                </a:solidFill>
              </a:rPr>
              <a:t>– это раздел арт-терапии, использующий в качестве основного приема </a:t>
            </a:r>
            <a:r>
              <a:rPr lang="ru-RU" sz="2000" b="1" i="1" dirty="0" err="1">
                <a:solidFill>
                  <a:srgbClr val="0070C0"/>
                </a:solidFill>
              </a:rPr>
              <a:t>психокоррекционного</a:t>
            </a:r>
            <a:r>
              <a:rPr lang="ru-RU" sz="2000" b="1" i="1" dirty="0">
                <a:solidFill>
                  <a:srgbClr val="0070C0"/>
                </a:solidFill>
              </a:rPr>
              <a:t> воздействия куклу, как промежуточный объект взаимодействия ребенка и взрослого.</a:t>
            </a:r>
          </a:p>
        </p:txBody>
      </p:sp>
      <p:pic>
        <p:nvPicPr>
          <p:cNvPr id="30731" name="Picture 11" descr="IMG-9cfe7ff04445e81f10666e0a48018588-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658" y="2101362"/>
            <a:ext cx="3243784" cy="3502514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0825" y="115888"/>
            <a:ext cx="8642350" cy="44767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ПЕСОЧНАЯ ТЕРАПИЯ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49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10096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58738" y="2157659"/>
            <a:ext cx="5940425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b="1" dirty="0">
                <a:solidFill>
                  <a:srgbClr val="0070C0"/>
                </a:solidFill>
              </a:rPr>
              <a:t>          </a:t>
            </a:r>
            <a:r>
              <a:rPr lang="ru-RU" sz="2000" b="1" dirty="0">
                <a:solidFill>
                  <a:srgbClr val="008080"/>
                </a:solidFill>
              </a:rPr>
              <a:t>Песочная терапия способствует: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- обогащению </a:t>
            </a:r>
            <a:r>
              <a:rPr lang="ru-RU" sz="2000" b="1" dirty="0">
                <a:solidFill>
                  <a:srgbClr val="0070C0"/>
                </a:solidFill>
              </a:rPr>
              <a:t>словарного запаса;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- развитию </a:t>
            </a:r>
            <a:r>
              <a:rPr lang="ru-RU" sz="2000" b="1" dirty="0">
                <a:solidFill>
                  <a:srgbClr val="0070C0"/>
                </a:solidFill>
              </a:rPr>
              <a:t>связной речи;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- побуждению </a:t>
            </a:r>
            <a:r>
              <a:rPr lang="ru-RU" sz="2000" b="1" dirty="0">
                <a:solidFill>
                  <a:srgbClr val="0070C0"/>
                </a:solidFill>
              </a:rPr>
              <a:t>детей к активным действиям;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- развитию </a:t>
            </a:r>
            <a:r>
              <a:rPr lang="ru-RU" sz="2000" b="1" dirty="0">
                <a:solidFill>
                  <a:srgbClr val="0070C0"/>
                </a:solidFill>
              </a:rPr>
              <a:t>фантазии и образного мышления;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- совершенствованию </a:t>
            </a:r>
            <a:r>
              <a:rPr lang="ru-RU" sz="2000" b="1" dirty="0">
                <a:solidFill>
                  <a:srgbClr val="0070C0"/>
                </a:solidFill>
              </a:rPr>
              <a:t>умений и навыков практического общения, используя  вербальные и невербальные </a:t>
            </a:r>
            <a:r>
              <a:rPr lang="ru-RU" sz="2000" b="1" dirty="0" smtClean="0">
                <a:solidFill>
                  <a:srgbClr val="0070C0"/>
                </a:solidFill>
              </a:rPr>
              <a:t>средства.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252413" y="819209"/>
            <a:ext cx="84963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000" b="1" dirty="0">
                <a:solidFill>
                  <a:srgbClr val="C00000"/>
                </a:solidFill>
              </a:rPr>
              <a:t>Песочная терапия </a:t>
            </a:r>
            <a:r>
              <a:rPr lang="ru-RU" sz="2000" b="1" i="1" dirty="0">
                <a:solidFill>
                  <a:srgbClr val="0070C0"/>
                </a:solidFill>
              </a:rPr>
              <a:t>– метод терапии, способствующий более качественной коррекции речи и развитию эмоционально-волевой сферы.</a:t>
            </a:r>
          </a:p>
        </p:txBody>
      </p:sp>
      <p:pic>
        <p:nvPicPr>
          <p:cNvPr id="31756" name="Picture 12" descr="IMG-f888b927ec569af7a2e9aadbbc952280-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6136" y="2140279"/>
            <a:ext cx="3289126" cy="2683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0825" y="115888"/>
            <a:ext cx="8642350" cy="44767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СМЕХОТЕРАПИЯ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3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5878513"/>
            <a:ext cx="10795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6588125" y="6208713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www.dou75.bel31.ru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825" y="1482725"/>
            <a:ext cx="8642350" cy="10096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b="1" cap="all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241300" y="1836737"/>
            <a:ext cx="6264275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b="1" dirty="0">
                <a:solidFill>
                  <a:srgbClr val="0070C0"/>
                </a:solidFill>
              </a:rPr>
              <a:t>          Юмор и смех поднимают настроение, помогают наладить коммуникативные связи, позволяют эффективно противостоять стрессовым ситуациям.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Главное </a:t>
            </a:r>
            <a:r>
              <a:rPr lang="ru-RU" sz="2000" b="1" dirty="0">
                <a:solidFill>
                  <a:srgbClr val="0070C0"/>
                </a:solidFill>
              </a:rPr>
              <a:t>найти к крохе индивидуальный подход и тогда вы заметите целебный результат смеха. Для детей это, порой единственная возможность коррекции различных отклонений в психоэмоциональном и речевом развитии</a:t>
            </a: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213698" y="849312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000" b="1" dirty="0" err="1">
                <a:solidFill>
                  <a:srgbClr val="C00000"/>
                </a:solidFill>
              </a:rPr>
              <a:t>Смехотерапия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i="1" dirty="0">
                <a:solidFill>
                  <a:srgbClr val="0070C0"/>
                </a:solidFill>
              </a:rPr>
              <a:t>– это вид психотерапии, помогающий снять блоки, расслабиться, избавиться от стеснительности.</a:t>
            </a:r>
          </a:p>
        </p:txBody>
      </p:sp>
      <p:pic>
        <p:nvPicPr>
          <p:cNvPr id="32779" name="Picture 11" descr="IMG-2be3a02773c8148d5bc6abfc3a921e57-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5883" y="1637787"/>
            <a:ext cx="2675569" cy="4098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564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Муниципальное  бюджетное дошкольное  образовательное учреждение детский сад №75  г. Белгорода</vt:lpstr>
      <vt:lpstr>СОВРЕМЕННЫЕ ТЕХНОЛОГИИ РАННЕЙ ЛОГОПЕДИЧЕСКОЙ ПОМОЩИ</vt:lpstr>
      <vt:lpstr>ВИДЫ АРТ-ТЕРАПИИ </vt:lpstr>
      <vt:lpstr>МУЗЫКОТЕРАПИЯ – метод психотерапии, основанный на эмоциональном восприятии музыки</vt:lpstr>
      <vt:lpstr>ИЗО-ТЕРАПИЯ </vt:lpstr>
      <vt:lpstr>СКАЗКОТЕРАПИЯ</vt:lpstr>
      <vt:lpstr>КУКЛОТЕРАПИЯ</vt:lpstr>
      <vt:lpstr>ПЕСОЧНАЯ ТЕРАПИЯ</vt:lpstr>
      <vt:lpstr>СМЕХОТЕРАПИЯ</vt:lpstr>
      <vt:lpstr>АРОМАТЕРАПИЯ</vt:lpstr>
      <vt:lpstr>ЦВЕТОТЕРАПИЯ (ХРОМОТЕРАПИЯ)</vt:lpstr>
      <vt:lpstr>Муниципальное  бюджетное дошкольное  образовательное учреждение детский сад №75 г. Белгорода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МБДОУ №75</cp:lastModifiedBy>
  <cp:revision>130</cp:revision>
  <dcterms:created xsi:type="dcterms:W3CDTF">2021-02-03T19:08:17Z</dcterms:created>
  <dcterms:modified xsi:type="dcterms:W3CDTF">2024-02-13T06:45:35Z</dcterms:modified>
</cp:coreProperties>
</file>